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2" r:id="rId2"/>
    <p:sldId id="256" r:id="rId3"/>
    <p:sldId id="281" r:id="rId4"/>
    <p:sldId id="257" r:id="rId5"/>
    <p:sldId id="258" r:id="rId6"/>
    <p:sldId id="285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3" r:id="rId20"/>
    <p:sldId id="284" r:id="rId21"/>
    <p:sldId id="290" r:id="rId22"/>
    <p:sldId id="296" r:id="rId23"/>
    <p:sldId id="297" r:id="rId24"/>
    <p:sldId id="275" r:id="rId25"/>
    <p:sldId id="276" r:id="rId26"/>
    <p:sldId id="277" r:id="rId27"/>
    <p:sldId id="278" r:id="rId28"/>
    <p:sldId id="279" r:id="rId29"/>
    <p:sldId id="298" r:id="rId30"/>
    <p:sldId id="287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9760C-6FF5-4C32-8F68-BA3D7362E688}" type="datetimeFigureOut">
              <a:rPr lang="pl-PL" smtClean="0"/>
              <a:pPr/>
              <a:t>25.11.2020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A8BDA-D4EA-4CBE-8DBD-3DD6307B721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07E135-93C9-4588-B1D8-538968F14C82}" type="slidenum">
              <a:rPr lang="pl-PL"/>
              <a:pPr/>
              <a:t>22</a:t>
            </a:fld>
            <a:endParaRPr lang="pl-PL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D2584-47D6-4F20-81A2-078E08D0DE7C}" type="slidenum">
              <a:rPr lang="pl-PL"/>
              <a:pPr/>
              <a:t>23</a:t>
            </a:fld>
            <a:endParaRPr lang="pl-PL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462B-AC44-46E4-A82A-BA9B90595B7B}" type="datetimeFigureOut">
              <a:rPr lang="pl-PL" smtClean="0"/>
              <a:pPr/>
              <a:t>25.11.2020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02D0-6CAF-429B-B0A9-3071C23836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462B-AC44-46E4-A82A-BA9B90595B7B}" type="datetimeFigureOut">
              <a:rPr lang="pl-PL" smtClean="0"/>
              <a:pPr/>
              <a:t>25.11.2020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02D0-6CAF-429B-B0A9-3071C23836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462B-AC44-46E4-A82A-BA9B90595B7B}" type="datetimeFigureOut">
              <a:rPr lang="pl-PL" smtClean="0"/>
              <a:pPr/>
              <a:t>25.11.2020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02D0-6CAF-429B-B0A9-3071C23836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462B-AC44-46E4-A82A-BA9B90595B7B}" type="datetimeFigureOut">
              <a:rPr lang="pl-PL" smtClean="0"/>
              <a:pPr/>
              <a:t>25.11.2020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02D0-6CAF-429B-B0A9-3071C23836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462B-AC44-46E4-A82A-BA9B90595B7B}" type="datetimeFigureOut">
              <a:rPr lang="pl-PL" smtClean="0"/>
              <a:pPr/>
              <a:t>25.11.2020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02D0-6CAF-429B-B0A9-3071C23836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462B-AC44-46E4-A82A-BA9B90595B7B}" type="datetimeFigureOut">
              <a:rPr lang="pl-PL" smtClean="0"/>
              <a:pPr/>
              <a:t>25.11.2020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02D0-6CAF-429B-B0A9-3071C23836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462B-AC44-46E4-A82A-BA9B90595B7B}" type="datetimeFigureOut">
              <a:rPr lang="pl-PL" smtClean="0"/>
              <a:pPr/>
              <a:t>25.11.2020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02D0-6CAF-429B-B0A9-3071C23836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462B-AC44-46E4-A82A-BA9B90595B7B}" type="datetimeFigureOut">
              <a:rPr lang="pl-PL" smtClean="0"/>
              <a:pPr/>
              <a:t>25.11.2020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02D0-6CAF-429B-B0A9-3071C23836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462B-AC44-46E4-A82A-BA9B90595B7B}" type="datetimeFigureOut">
              <a:rPr lang="pl-PL" smtClean="0"/>
              <a:pPr/>
              <a:t>25.11.2020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02D0-6CAF-429B-B0A9-3071C23836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462B-AC44-46E4-A82A-BA9B90595B7B}" type="datetimeFigureOut">
              <a:rPr lang="pl-PL" smtClean="0"/>
              <a:pPr/>
              <a:t>25.11.2020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02D0-6CAF-429B-B0A9-3071C23836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462B-AC44-46E4-A82A-BA9B90595B7B}" type="datetimeFigureOut">
              <a:rPr lang="pl-PL" smtClean="0"/>
              <a:pPr/>
              <a:t>25.11.2020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02D0-6CAF-429B-B0A9-3071C23836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C462B-AC44-46E4-A82A-BA9B90595B7B}" type="datetimeFigureOut">
              <a:rPr lang="pl-PL" smtClean="0"/>
              <a:pPr/>
              <a:t>25.11.2020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602D0-6CAF-429B-B0A9-3071C238366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lla\Documents\DUAT.AS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lla\Documents\mistrz.WMV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928694"/>
          </a:xfrm>
        </p:spPr>
        <p:txBody>
          <a:bodyPr>
            <a:normAutofit/>
          </a:bodyPr>
          <a:lstStyle/>
          <a:p>
            <a:r>
              <a:rPr lang="pl-PL" sz="2800" dirty="0"/>
              <a:t>Rozszerzanie kompetencji układu immunologicznego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lnSpcReduction="10000"/>
          </a:bodyPr>
          <a:lstStyle/>
          <a:p>
            <a:r>
              <a:rPr lang="pl-PL" sz="2400" dirty="0"/>
              <a:t>U I  niemowląt  i dzieci jest częściowo niedojrzały. W wyniku kontaktu z otaczającym środowiskiem dochodzi do wielokrotnego  narażenia na czynniki zakaźne . Prowadzi to do rozwoju swoistej odporności na każdy z napotkanych mikroorganizmów , kosztem częstszych lub rzadszych epizodów zakaźnych, z których większość ma łagodny przebieg </a:t>
            </a:r>
          </a:p>
          <a:p>
            <a:r>
              <a:rPr lang="pl-PL" sz="2400" dirty="0"/>
              <a:t>Zróżnicowana jest zdolność  niemowląt do zwalczania różnorodnych czynników zakaźnych, a zależy to m. in. od</a:t>
            </a:r>
          </a:p>
          <a:p>
            <a:pPr>
              <a:buNone/>
            </a:pPr>
            <a:endParaRPr lang="pl-PL" sz="2400" dirty="0"/>
          </a:p>
          <a:p>
            <a:pPr>
              <a:buNone/>
            </a:pPr>
            <a:r>
              <a:rPr lang="pl-PL" sz="2400" dirty="0"/>
              <a:t>     -szybkości dojrzewania </a:t>
            </a:r>
            <a:r>
              <a:rPr lang="pl-PL" sz="2400" dirty="0" err="1"/>
              <a:t>IgA</a:t>
            </a:r>
            <a:endParaRPr lang="pl-PL" sz="2400" dirty="0"/>
          </a:p>
          <a:p>
            <a:pPr>
              <a:buNone/>
            </a:pPr>
            <a:r>
              <a:rPr lang="pl-PL" sz="2400" dirty="0"/>
              <a:t>     -warunków klimatycznych , kontaktów z innymi dziećmi w warunkach przedszkolnych , biernego palenia ,czynników genetycznych oraz wielu niedoborów żywieniowych(n. żelaza)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pl-PL" sz="2800" dirty="0"/>
              <a:t>Wrodzone niedobory immunologiczne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r>
              <a:rPr lang="pl-PL" sz="2400" dirty="0"/>
              <a:t>Niedobory całkowite </a:t>
            </a:r>
          </a:p>
          <a:p>
            <a:pPr>
              <a:buNone/>
            </a:pPr>
            <a:r>
              <a:rPr lang="pl-PL" sz="2400" dirty="0"/>
              <a:t>  - WNI są bardzo rzadkimi chorobami upośledzającymi odporność humoralną , odporność komórkową, odporność humoralną i komórkową (ciężkie złożone niedobory immunologiczne ) , jeszcze rzadziej niedobory dotyczą funkcji fagocytozy lub układu dopełniacza.</a:t>
            </a:r>
          </a:p>
          <a:p>
            <a:pPr>
              <a:buNone/>
            </a:pPr>
            <a:r>
              <a:rPr lang="pl-PL" sz="2400" dirty="0"/>
              <a:t>  - do najczęstszych pierwotnych niedoborów immunologicznych należy całkowity niedobór </a:t>
            </a:r>
            <a:r>
              <a:rPr lang="pl-PL" sz="2400" dirty="0" err="1"/>
              <a:t>IgA</a:t>
            </a:r>
            <a:r>
              <a:rPr lang="pl-PL" sz="2400" dirty="0"/>
              <a:t>  zarówno osoczowych jak i wydzielniczych , występuje u blisko jednej na 600 osób.</a:t>
            </a:r>
          </a:p>
          <a:p>
            <a:pPr>
              <a:buNone/>
            </a:pPr>
            <a:r>
              <a:rPr lang="pl-PL" sz="2400" dirty="0"/>
              <a:t>     Niedobory częściowe</a:t>
            </a:r>
          </a:p>
          <a:p>
            <a:pPr>
              <a:buNone/>
            </a:pPr>
            <a:r>
              <a:rPr lang="pl-PL" sz="2400" dirty="0"/>
              <a:t> - częściowo upośledzona produkcja </a:t>
            </a:r>
            <a:r>
              <a:rPr lang="pl-PL" sz="2400" dirty="0" err="1"/>
              <a:t>IgG</a:t>
            </a:r>
            <a:r>
              <a:rPr lang="pl-PL" sz="2400" dirty="0"/>
              <a:t> (podklasy IgG-4 i IgG-2 )</a:t>
            </a:r>
          </a:p>
          <a:p>
            <a:pPr>
              <a:buNone/>
            </a:pPr>
            <a:r>
              <a:rPr lang="pl-PL" sz="2400" dirty="0"/>
              <a:t> - spadek miejscowego wytwarzania wydzielniczego </a:t>
            </a:r>
            <a:r>
              <a:rPr lang="pl-PL" sz="2400" dirty="0" err="1"/>
              <a:t>IgA</a:t>
            </a:r>
            <a:endParaRPr lang="pl-PL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pl-PL" sz="2800" dirty="0"/>
              <a:t>Co to jest AIDS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lnSpcReduction="10000"/>
          </a:bodyPr>
          <a:lstStyle/>
          <a:p>
            <a:r>
              <a:rPr lang="pl-PL" sz="2400" dirty="0"/>
              <a:t>Zespól nabytego niedoboru odporności(AIDS) to określony zespół zaburzeń klinicznych i nieprawidłowości w badaniach laboratoryjnych  , charakterystycznych dla późnej fazy zakażenia ludzkim HIV (</a:t>
            </a:r>
            <a:r>
              <a:rPr lang="pl-PL" sz="2400" dirty="0" err="1"/>
              <a:t>Human</a:t>
            </a:r>
            <a:r>
              <a:rPr lang="pl-PL" sz="2400" dirty="0"/>
              <a:t>  </a:t>
            </a:r>
            <a:r>
              <a:rPr lang="pl-PL" sz="2400" dirty="0" err="1"/>
              <a:t>Immunodificiency</a:t>
            </a:r>
            <a:r>
              <a:rPr lang="pl-PL" sz="2400" dirty="0"/>
              <a:t>  </a:t>
            </a:r>
            <a:r>
              <a:rPr lang="pl-PL" sz="2400" dirty="0" err="1"/>
              <a:t>Virus</a:t>
            </a:r>
            <a:r>
              <a:rPr lang="pl-PL" sz="2400" dirty="0"/>
              <a:t> )  </a:t>
            </a:r>
          </a:p>
          <a:p>
            <a:pPr>
              <a:buNone/>
            </a:pPr>
            <a:r>
              <a:rPr lang="pl-PL" sz="2400" dirty="0"/>
              <a:t>     Zakażenie HIV jest odpowiedzialne za ciężką depresję (supresję )układu immunologicznego .</a:t>
            </a:r>
          </a:p>
          <a:p>
            <a:pPr>
              <a:buNone/>
            </a:pPr>
            <a:r>
              <a:rPr lang="pl-PL" sz="2400" dirty="0"/>
              <a:t>     HIV przenosi  się  z jednej komórki do drugiej drogą bezpośredniego  kontaktu. Nowe cząsteczki wirusa pączkujące z zakażonej komórki penetrują do komórek sąsiadujących. HIV może pozostać w stanie utajenia , utrzymującego  się przez wiele lat w limfocytach i makrofagach ( zakażenie przetrwałe ).</a:t>
            </a:r>
          </a:p>
          <a:p>
            <a:pPr>
              <a:buNone/>
            </a:pPr>
            <a:r>
              <a:rPr lang="pl-PL" sz="2400" dirty="0"/>
              <a:t>     Stymulacja limfocytów CD4 przez inny czynnik zakaźny powoduje szybką replikację wirusa(produkcja białek wirusowych) i zakażenie innych komórek.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pl-PL" sz="2800" dirty="0"/>
              <a:t>Autoagresja i przyczyny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sz="2400" dirty="0"/>
              <a:t>      W normalnych warunkach limfocyty T tolerują składniki własnego organizmu , tzw.  auto antygeny .Limfocyty  B mogą natomiast produkować niewielkie ilości naturalnych autoprzeciwciał.</a:t>
            </a:r>
          </a:p>
          <a:p>
            <a:pPr>
              <a:buNone/>
            </a:pPr>
            <a:r>
              <a:rPr lang="pl-PL" sz="2400" dirty="0"/>
              <a:t>     Nieprawidłowa autoimmunizacja występuje spontanicznie  , gdy rozwija się reakcja humoralna i komórkowa przeciwko auto antygenom. Proces autoimmunizacji jest bezpośrednio odpowiedzialny za występujące zmiany chorobowe .</a:t>
            </a:r>
          </a:p>
          <a:p>
            <a:pPr>
              <a:buNone/>
            </a:pPr>
            <a:r>
              <a:rPr lang="pl-PL" sz="2400" dirty="0"/>
              <a:t>     Choroby z autoagresji mogą dotyczyć różnych narządów i tkanek.</a:t>
            </a:r>
          </a:p>
          <a:p>
            <a:pPr>
              <a:buNone/>
            </a:pPr>
            <a:r>
              <a:rPr lang="pl-PL" sz="2400" dirty="0"/>
              <a:t>     Etiologia chorób z autoagresji jest niewątpliwie wieloczynnikowa i ma w niej udział  podatność genetyczna( geny i cząsteczki HLA ) , zaburzenia immunologiczne (nieprawidłowa regulacja odpowiedzi odpornościowej ) ,ekspozycja na czynniki środowiskowe (mimikra bakteryjna i wirusowa ) , czynniki hormonalne (estrogeny ) i stres .</a:t>
            </a:r>
          </a:p>
          <a:p>
            <a:pPr>
              <a:buNone/>
            </a:pPr>
            <a:endParaRPr lang="pl-PL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pl-PL" sz="2800" dirty="0"/>
              <a:t>Czym jest główny układ zgodności tkankowej HLA 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Autofit/>
          </a:bodyPr>
          <a:lstStyle/>
          <a:p>
            <a:r>
              <a:rPr lang="pl-PL" sz="2400" dirty="0"/>
              <a:t>Po raz pierwszy opisany w 1958 roku ,główny układ zgodności tkankowej     ( MHC ) HLA ( </a:t>
            </a:r>
            <a:r>
              <a:rPr lang="pl-PL" sz="2400" dirty="0" err="1"/>
              <a:t>Human</a:t>
            </a:r>
            <a:r>
              <a:rPr lang="pl-PL" sz="2400" dirty="0"/>
              <a:t> </a:t>
            </a:r>
            <a:r>
              <a:rPr lang="pl-PL" sz="2400" dirty="0" err="1"/>
              <a:t>Leukocyte</a:t>
            </a:r>
            <a:r>
              <a:rPr lang="pl-PL" sz="2400" dirty="0"/>
              <a:t> </a:t>
            </a:r>
            <a:r>
              <a:rPr lang="pl-PL" sz="2400" dirty="0" err="1"/>
              <a:t>Antigen</a:t>
            </a:r>
            <a:r>
              <a:rPr lang="pl-PL" sz="2400" dirty="0"/>
              <a:t>- ludzki antygen </a:t>
            </a:r>
            <a:r>
              <a:rPr lang="pl-PL" sz="2400" dirty="0" err="1"/>
              <a:t>leukocytarny</a:t>
            </a:r>
            <a:r>
              <a:rPr lang="pl-PL" sz="2400" dirty="0"/>
              <a:t> ) jest układem genetycznym  , który kontroluje przebieg odpowiedzi immunologicznej , jest rodzajem „ odcisku palca „  określonym  przez geny obecne na krótkim ramieniu chromosomu 6.</a:t>
            </a:r>
          </a:p>
          <a:p>
            <a:r>
              <a:rPr lang="pl-PL" sz="2400" dirty="0"/>
              <a:t>Różnorodność genów MHC i liczba potencjalnych kombinacji jest tak wielka ,że prawdopodobieństwo znalezienia dokładnie pasującego  typu HLA u osobników  nie będących rodzeństwem jest jak 1 do miliona.</a:t>
            </a:r>
          </a:p>
          <a:p>
            <a:r>
              <a:rPr lang="pl-PL" sz="2400" dirty="0"/>
              <a:t>Odkrycie HLA pozwoliło na opisanie mechanizmów </a:t>
            </a:r>
            <a:r>
              <a:rPr lang="pl-PL" sz="2400" dirty="0" err="1"/>
              <a:t>leżacych</a:t>
            </a:r>
            <a:r>
              <a:rPr lang="pl-PL" sz="2400" dirty="0"/>
              <a:t> u podstaw  reakcji odrzucania przeszczepu oraz na opracowaniu metod ustalania zgodności pomiędzy dawcami i biorcami narządów i szpiku kostnego.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dirty="0"/>
              <a:t>Zagrożenia zdrowotne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lnSpcReduction="10000"/>
          </a:bodyPr>
          <a:lstStyle/>
          <a:p>
            <a:r>
              <a:rPr lang="pl-PL" sz="2400" dirty="0"/>
              <a:t>Istnieją dowody , że wczesne odżywianie i styl życia mają długotrwały wpływ  na późniejszy stan zdrowia i ryzyko chorób. Najbardziej przekonujące są doniesienia dotyczące otyłości i związanych z nią zaburzeń , takich jak: nadciśnienie , cukrzyca typu-2 niealkoholowe stłuszczenie wątroby i wpływ na układ sercowo-naczyniowy . W badaniach populacyjnych wykazano , że metaboliczne czynniki ryzyka występujące coraz powszechniej już u dzieci zazwyczaj utrzymują się do dorosłości , co znajduje odzwierciedlenie we  współczesnej epidemii otyłości .</a:t>
            </a:r>
          </a:p>
          <a:p>
            <a:r>
              <a:rPr lang="pl-PL" sz="2400" dirty="0"/>
              <a:t>Karmienie piersią  w porównaniu z karmieniem mieszanką wiąże się  ze zmniejszeniem ryzyka otyłości w późniejszym wieku.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Zagrożenia zdrowotne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400" dirty="0"/>
              <a:t>Mowa zaczyna się kształtować już  w życiu prenatalnym. Jest to tzw. okres przygotowawczy , w którym  rozwijają się mięsnie i narządy mowy . Od około 20tyg ciąży płód reaguje pobudzeniem i ruchami ciała na dźwięki i wibracje</a:t>
            </a:r>
          </a:p>
          <a:p>
            <a:r>
              <a:rPr lang="pl-PL" sz="2400" dirty="0"/>
              <a:t>Niezwykle ważne jest stymulowanie rozwoju mowy dziecka poprzez otaczanie go językiem mówionym :odpowiadanie na jego  wokalizacje , czytanie mu , rozmawianie z nim , budowanie zasobu słownego poprzez zabawy słowne.</a:t>
            </a:r>
          </a:p>
          <a:p>
            <a:r>
              <a:rPr lang="pl-PL" sz="2400" dirty="0"/>
              <a:t>Dziecko rodzi się ze zdolnością wydawania  dźwięków.</a:t>
            </a:r>
          </a:p>
          <a:p>
            <a:r>
              <a:rPr lang="pl-PL" sz="2400" dirty="0"/>
              <a:t>Płacz przeradza się  w środek używany świadomie i celowo jako sygnał , apel . Wiedza dziecka  , że za pomocą  krzyku można osiągnąć cel , jest ważna dla rozwoju mowy . Niemowlę zaczyna rozumieć , że artykułowane dźwięki wywołują pożądaną reakcję innych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pl-PL" sz="2800" dirty="0"/>
              <a:t>Zagrożenia zdrowotne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92500" lnSpcReduction="10000"/>
          </a:bodyPr>
          <a:lstStyle/>
          <a:p>
            <a:r>
              <a:rPr lang="pl-PL" sz="2400" dirty="0"/>
              <a:t>LED     SKRACA     ŻYCIE</a:t>
            </a:r>
          </a:p>
          <a:p>
            <a:pPr>
              <a:buNone/>
            </a:pPr>
            <a:r>
              <a:rPr lang="pl-PL" sz="2400" dirty="0"/>
              <a:t>     To że niebieskie światło z ekranów </a:t>
            </a:r>
            <a:r>
              <a:rPr lang="pl-PL" sz="2400" dirty="0" err="1"/>
              <a:t>smartfonów</a:t>
            </a:r>
            <a:r>
              <a:rPr lang="pl-PL" sz="2400" dirty="0"/>
              <a:t> , tabletów  i laptopów, a także będące składową sztucznego oświetlenia utrudnia zasypianie i może zaburzać  rytm okołodobowy wiemy od dłuższego czasu.</a:t>
            </a:r>
          </a:p>
          <a:p>
            <a:r>
              <a:rPr lang="pl-PL" sz="2400" dirty="0"/>
              <a:t> Charakterystyczne dla barwy niebieskiej długości fal przyspieszają procesy starzenia się , uszkadzają oczy oraz niszczą  komórki nerwowe.</a:t>
            </a:r>
          </a:p>
          <a:p>
            <a:r>
              <a:rPr lang="pl-PL" sz="2400" dirty="0"/>
              <a:t> Najczęstsza forma edukacji i stymulacji wielopłaszczyznowej  populacji w wieku od 0-do  24-miesięcy jest  </a:t>
            </a:r>
            <a:r>
              <a:rPr lang="pl-PL" sz="2400" dirty="0" err="1"/>
              <a:t>smartfon</a:t>
            </a:r>
            <a:r>
              <a:rPr lang="pl-PL" sz="2400" dirty="0"/>
              <a:t> lub tablet co można nazwać  brakiem odpowiedzialności  rodziców w stosunku do własnego potomstwa.</a:t>
            </a:r>
          </a:p>
          <a:p>
            <a:r>
              <a:rPr lang="pl-PL" sz="2400" dirty="0"/>
              <a:t>Urządzenia multimedialne są dopuszczalne od 2 do 4 roku życia  30do-60minut na dobę.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pl-PL" sz="2800" dirty="0"/>
              <a:t>Zagrożenia zdrowotne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pl-PL" sz="2400" dirty="0"/>
              <a:t>SIEDŹ   JAK   NAJMNIEJ</a:t>
            </a:r>
          </a:p>
          <a:p>
            <a:pPr>
              <a:buNone/>
            </a:pPr>
            <a:r>
              <a:rPr lang="pl-PL" sz="2400" dirty="0"/>
              <a:t>      Każda godzina spędzona  w pozycji siedzącej zwiększa ryzyko zgonu .</a:t>
            </a:r>
          </a:p>
          <a:p>
            <a:pPr>
              <a:buNone/>
            </a:pPr>
            <a:r>
              <a:rPr lang="pl-PL" sz="2400" dirty="0"/>
              <a:t>     Uczestnicy badania  ci , którzy spędzali większość dnia , siedząc mieli aż o 82% zwiększone ryzyko zgonu z powodu nowotworu.. Każda godzina dziennie spędzona  w tej pozycji zwiększała to ryzyko om 16% , a </a:t>
            </a:r>
            <a:r>
              <a:rPr lang="pl-PL" sz="2400" dirty="0" err="1"/>
              <a:t>zkoli</a:t>
            </a:r>
            <a:r>
              <a:rPr lang="pl-PL" sz="2400" dirty="0"/>
              <a:t> zamiana </a:t>
            </a:r>
            <a:r>
              <a:rPr lang="pl-PL" sz="2400" dirty="0" err="1"/>
              <a:t>trwajacego</a:t>
            </a:r>
            <a:r>
              <a:rPr lang="pl-PL" sz="2400" dirty="0"/>
              <a:t> 30 min. Siedzenia na niską  lub średnią aktywność fizyczną  zmniejszała  je o odpowiednio 8% i 31%.</a:t>
            </a:r>
          </a:p>
          <a:p>
            <a:pPr>
              <a:buNone/>
            </a:pPr>
            <a:r>
              <a:rPr lang="pl-PL" sz="2400" dirty="0"/>
              <a:t>     Stanowi to istotny argument do mobilizacji osób w starszym wieku lub z problemami w  poruszaniu się  do podejmowania nawet minimalnej aktywności.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UAT.ASF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28860" y="1571612"/>
            <a:ext cx="5214974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Uświadomione i Nieuświadomione Zagrożenia  Zdrowotne  Generowane przez czynniki kulturowe polityczne i gospodarcze  transformujące  układ i immunologiczny  człowieka </a:t>
            </a:r>
            <a:br>
              <a:rPr lang="pl-PL" dirty="0"/>
            </a:br>
            <a:r>
              <a:rPr lang="pl-PL" dirty="0"/>
              <a:t> 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71758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                                   </a:t>
            </a:r>
          </a:p>
          <a:p>
            <a:endParaRPr lang="pl-PL" dirty="0"/>
          </a:p>
          <a:p>
            <a:r>
              <a:rPr lang="pl-PL" dirty="0"/>
              <a:t>XV KONFERENCJA  ZDROWIE DZIECI I MŁODZIEŻY</a:t>
            </a:r>
          </a:p>
          <a:p>
            <a:r>
              <a:rPr lang="pl-PL" dirty="0"/>
              <a:t>25-11-2020  SŁUPSK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istrz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00232" y="1643050"/>
            <a:ext cx="5286412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sz="2000"/>
            </a:br>
            <a:r>
              <a:rPr lang="pl-PL" sz="2400"/>
              <a:t>Tylko wybrane liczby, które przynajmniej w przybliżeniu uświadamiają stopień złożoności tej cudownej maszyny, jaką każdy z nas nosi pod caszką</a:t>
            </a:r>
            <a:br>
              <a:rPr lang="pl-PL" sz="2000"/>
            </a:br>
            <a:endParaRPr lang="pl-PL" sz="200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/>
              <a:t>Odpowiednie teoretyczne obliczenia pokazują, że liczba </a:t>
            </a:r>
            <a:r>
              <a:rPr lang="pl-PL" sz="2400" b="1" dirty="0"/>
              <a:t>rozróżnialnych stanów</a:t>
            </a:r>
            <a:r>
              <a:rPr lang="pl-PL" sz="2400" dirty="0"/>
              <a:t>, w jakich może znaleźć się twór o strukturze i złożoności ludzkiego mózgu wyraża się </a:t>
            </a:r>
            <a:r>
              <a:rPr lang="pl-PL" sz="2400" dirty="0">
                <a:effectLst/>
              </a:rPr>
              <a:t>liczbą</a:t>
            </a:r>
            <a:r>
              <a:rPr lang="pl-PL" sz="2400" dirty="0"/>
              <a:t>, na którą należy popatrzeć ze szczególnym szacunkiem, REPREZENTUJE ona bowiem największą wartość liczbową, której można przypisać konkretną interpretację w całej Przyrodzie. Jest to liczba większa od oszacowania liczby protonów i neutronów( fragmentów jądra atomowego) w całym </a:t>
            </a:r>
            <a:r>
              <a:rPr lang="pl-PL" sz="2400" dirty="0" err="1"/>
              <a:t>Wszchświecie</a:t>
            </a:r>
            <a:r>
              <a:rPr lang="pl-PL" sz="2400" dirty="0"/>
              <a:t>, jaki możemy zobaczyć z pomocą najdoskonalszych narzędzi współczesnej astronomii.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3600"/>
              <a:t>Patrząc nocą w rozgwieżdżone niebo doznajemy czasem poczucia naszej znikomości wobec potęgi i bezkresu kosmosu- to przypomnijmy sobie, że galaktyki naszego mózgu cechują się (potencjalnie) jeszcze większą złożonością.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/>
              <a:t>       Pojawienie się  SARS-CoV-2 było wielkim</a:t>
            </a:r>
          </a:p>
          <a:p>
            <a:pPr>
              <a:buNone/>
            </a:pPr>
            <a:r>
              <a:rPr lang="pl-PL" dirty="0"/>
              <a:t>       zaskoczeniem dla całego świata. Nic dziwnego ,</a:t>
            </a:r>
          </a:p>
          <a:p>
            <a:pPr>
              <a:buNone/>
            </a:pPr>
            <a:r>
              <a:rPr lang="pl-PL" dirty="0"/>
              <a:t>       że każdy kraj zareagował inaczej na pandemię </a:t>
            </a:r>
          </a:p>
          <a:p>
            <a:pPr>
              <a:buNone/>
            </a:pPr>
            <a:r>
              <a:rPr lang="pl-PL" dirty="0"/>
              <a:t>       Polska  jako jedyna wykazała się zdolnością </a:t>
            </a:r>
          </a:p>
          <a:p>
            <a:pPr>
              <a:buNone/>
            </a:pPr>
            <a:r>
              <a:rPr lang="pl-PL" dirty="0"/>
              <a:t>       zareagowania w sposób najbardziej racjonalny do     </a:t>
            </a:r>
          </a:p>
          <a:p>
            <a:pPr>
              <a:buNone/>
            </a:pPr>
            <a:r>
              <a:rPr lang="pl-PL" dirty="0"/>
              <a:t>       zaistniałej  </a:t>
            </a:r>
            <a:r>
              <a:rPr lang="pl-PL" dirty="0" err="1"/>
              <a:t>sytuacjii</a:t>
            </a:r>
            <a:r>
              <a:rPr lang="pl-PL" dirty="0"/>
              <a:t>. </a:t>
            </a:r>
          </a:p>
          <a:p>
            <a:pPr>
              <a:buNone/>
            </a:pPr>
            <a:r>
              <a:rPr lang="pl-PL" dirty="0"/>
              <a:t>                 </a:t>
            </a:r>
          </a:p>
          <a:p>
            <a:pPr>
              <a:buNone/>
            </a:pPr>
            <a:r>
              <a:rPr lang="pl-PL" dirty="0"/>
              <a:t>       </a:t>
            </a:r>
          </a:p>
          <a:p>
            <a:pPr>
              <a:buNone/>
            </a:pPr>
            <a:r>
              <a:rPr lang="pl-PL" dirty="0"/>
              <a:t>   </a:t>
            </a:r>
            <a:endParaRPr lang="pl-PL" sz="2800" dirty="0"/>
          </a:p>
          <a:p>
            <a:pPr>
              <a:buNone/>
            </a:pPr>
            <a:r>
              <a:rPr lang="pl-PL" sz="2800" dirty="0"/>
              <a:t>         „kiedy dorośli wrócą z urlopów do pracy , a uczniowie do szkół ,czeka nas </a:t>
            </a:r>
            <a:r>
              <a:rPr lang="pl-PL" sz="2800" dirty="0" err="1"/>
              <a:t>armagedon</a:t>
            </a:r>
            <a:r>
              <a:rPr lang="pl-PL" sz="2800" dirty="0"/>
              <a:t> infekcyjny a coraz  niższa temperatura będzie sprzyjać  szerzeniu się </a:t>
            </a:r>
            <a:r>
              <a:rPr lang="pl-PL" sz="2800" dirty="0" err="1"/>
              <a:t>koronawirusa</a:t>
            </a:r>
            <a:r>
              <a:rPr lang="pl-PL" sz="2800" dirty="0"/>
              <a:t>  , chętniej będziemy przebywać  w zamkniętych , słabo wietrzonych pomieszczeniach , będzie mniej słońca i obniży się nasza odporność „ – Pan dr Paweł </a:t>
            </a:r>
            <a:r>
              <a:rPr lang="pl-PL" sz="2800" dirty="0" err="1"/>
              <a:t>Grzesiowski</a:t>
            </a:r>
            <a:r>
              <a:rPr lang="pl-PL" sz="2800" dirty="0"/>
              <a:t>      ( </a:t>
            </a:r>
            <a:r>
              <a:rPr lang="pl-PL" sz="2800" dirty="0" err="1"/>
              <a:t>pediatra,immunolog</a:t>
            </a:r>
            <a:r>
              <a:rPr lang="pl-PL" sz="2800" dirty="0"/>
              <a:t>  )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Mutacja mutacji nierówna -</a:t>
            </a:r>
            <a:r>
              <a:rPr lang="pl-PL" sz="2000" dirty="0"/>
              <a:t>prof. Jacek Witkowski Prezes Polskiego </a:t>
            </a:r>
            <a:br>
              <a:rPr lang="pl-PL" sz="2000" dirty="0"/>
            </a:br>
            <a:r>
              <a:rPr lang="pl-PL" sz="2000" dirty="0"/>
              <a:t>Towarzystwa Immunologii Doświadczalnej i Klinicznej . GL -10-2020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Układ odpornościowy reaguje na SARS-CoV-2 podobnie jak na inne wirusy. Wnikają one do komórek odpornościowych zdolnych do ekspozycji antygenów , które prezentują antygeny wirusa za pośrednictwem białek zgodności tkankowej HLA różnym populacjom limfocytów T . </a:t>
            </a:r>
          </a:p>
          <a:p>
            <a:r>
              <a:rPr lang="pl-PL" sz="2000" dirty="0"/>
              <a:t>Ulegają aktywacji limfocyty T  CD4+ , CD8+ i NK .  Ich rolą jest rozpoznawanie komórek zainfekowanych przez wirusa i ich zabijanie , zanim zrobi to wirus . W konsekwencji mniej cząsteczek wirusa zostaje uwolnionych.</a:t>
            </a:r>
          </a:p>
          <a:p>
            <a:r>
              <a:rPr lang="pl-PL" sz="2000" dirty="0"/>
              <a:t>Manifestacją  kliniczną  infekcji wirusowej  mogą być występujące także  miejscowo cechy ostrego zapalenia: obrzęk śluzówek (np. utrudnione oddychanie )  , ich zaczerwienienie. Zwiększona produkcja śluzu , bolesność lub  świąd  i   </a:t>
            </a:r>
            <a:r>
              <a:rPr lang="pl-PL" sz="2000" dirty="0" err="1"/>
              <a:t>ucieplenie</a:t>
            </a:r>
            <a:r>
              <a:rPr lang="pl-PL" sz="2000" dirty="0"/>
              <a:t> . Objawy  uogólnione to : gorączka podwyższone CRP , leukocytoza ale może  być leukopenia zwłaszcza u pacjentów z cięższym przebiegiem.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pl-PL" sz="2800" dirty="0"/>
              <a:t>MMN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lnSpcReduction="10000"/>
          </a:bodyPr>
          <a:lstStyle/>
          <a:p>
            <a:r>
              <a:rPr lang="pl-PL" sz="2000" dirty="0"/>
              <a:t>Nadmierna aktywność układu  odpornościowego , w tym komórek związanych z procesem zapalnym poprzez produkcję  cytokin prozapalnych , czyli znaczna nadprodukcja  tych cytokin w trakcie COVID-19 (tzw. burza cytokinowa ) może doprowadzić do dramatycznego rozregulowania hemodynamiki całego organizmu i w konsekwencji nawet do śmierci chorego.</a:t>
            </a:r>
          </a:p>
          <a:p>
            <a:r>
              <a:rPr lang="pl-PL" sz="2000" dirty="0"/>
              <a:t>Ciężkość i  liczba przypadków śmiertelnych tej choroby rośnie wraz z wiekiem i jest szczególnie groźna  u osób po 80 </a:t>
            </a:r>
            <a:r>
              <a:rPr lang="pl-PL" sz="2000" dirty="0" err="1"/>
              <a:t>r.ż</a:t>
            </a:r>
            <a:r>
              <a:rPr lang="pl-PL" sz="2000" dirty="0"/>
              <a:t>. Powodem są  zmiany sprawności U O i występowanie chorób towarzyszących typowych dla wieku podeszłego. Większość z nich uderza w dwa życiowo ważne układy-krążenia i oddechowy.</a:t>
            </a:r>
          </a:p>
          <a:p>
            <a:r>
              <a:rPr lang="pl-PL" sz="2000" dirty="0"/>
              <a:t>Należy pamiętać ze nie wszyscy starzejemy się tak samo jako byty biologiczne , i nie u wszystkich z nas U O starzeje się podobnie . Są  </a:t>
            </a:r>
            <a:r>
              <a:rPr lang="pl-PL" sz="2000" dirty="0" err="1"/>
              <a:t>stulatkowie</a:t>
            </a:r>
            <a:r>
              <a:rPr lang="pl-PL" sz="2000" dirty="0"/>
              <a:t>  uczestniczący  w maratonach i są biologicznie bardzo starzy  60-latkowie. Osoby długowieczne często mają  wysokie wartości wskaźników procesu zapalnego , co uważane jest za mechanizm ochronny .Dlatego w tej grupie wiekowej są ozdrowieńcy z COVID-19 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pl-PL" sz="2800" dirty="0"/>
              <a:t>MMN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57850"/>
          </a:xfrm>
        </p:spPr>
        <p:txBody>
          <a:bodyPr>
            <a:normAutofit lnSpcReduction="10000"/>
          </a:bodyPr>
          <a:lstStyle/>
          <a:p>
            <a:r>
              <a:rPr lang="pl-PL" sz="2000" dirty="0"/>
              <a:t>Pierwszym obiektem ataku SARS-CoV-2 są komórki nabłonka i  śluzówki </a:t>
            </a:r>
            <a:r>
              <a:rPr lang="pl-PL" sz="2000" dirty="0" err="1"/>
              <a:t>nosogardzieli</a:t>
            </a:r>
            <a:r>
              <a:rPr lang="pl-PL" sz="2000" dirty="0"/>
              <a:t>. Dlatego  do diagnostyki molekularnej zakażenia pobierane  są stamtąd  wymazy .</a:t>
            </a:r>
          </a:p>
          <a:p>
            <a:r>
              <a:rPr lang="pl-PL" sz="2000" dirty="0"/>
              <a:t>Wirus dość szybko infekuje </a:t>
            </a:r>
            <a:r>
              <a:rPr lang="pl-PL" sz="2000" dirty="0" err="1"/>
              <a:t>pneumocyty</a:t>
            </a:r>
            <a:r>
              <a:rPr lang="pl-PL" sz="2000" dirty="0"/>
              <a:t> typu -2 i zaburza wymianę gazową  w płucach i może prowadzić do ostrej niewydolności oddechowej.</a:t>
            </a:r>
          </a:p>
          <a:p>
            <a:r>
              <a:rPr lang="pl-PL" sz="2000" dirty="0"/>
              <a:t>Wirus a także cytokiny prozapalne  „atakują „ komórki śródbłonka naczyń co może powodować zapalenie naczyń , zaburzenia krzepnięcia krwi skutkując zawałami serca i udarami niedokrwiennymi mózgu.</a:t>
            </a:r>
          </a:p>
          <a:p>
            <a:r>
              <a:rPr lang="pl-PL" sz="2000" dirty="0"/>
              <a:t>Znany jest mechanizm wnikania wirusa do komórek, sekwencja wirusowego genomu i mechanizm replikacji wirusa w komórkach co umożliwia tworzenie szczepionek , a także poszukiwania leków  blokujących zarówno wnikanie , jak i namnażanie SARS-CoV-2 w komórkach.</a:t>
            </a:r>
          </a:p>
          <a:p>
            <a:r>
              <a:rPr lang="pl-PL" sz="2000" dirty="0"/>
              <a:t>Nie wiemy  co jest  oryginalnym  źródłem i wektorem przenoszącym wirusa w świecie zwierzęcym , a ta wiedza  być może pozwoliłaby ograniczyć reinfekcję w skali świata ,o ile wirus nie stanie się „czysto-ludzkim „ patogenem przenoszącym się wyłącznie z człowieka na człowieka 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MMN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SARS-CoV-2, podobnie jak inne wirusy , których materiałem genetycznym jest RNA , szybciej i częściej ulega mutacjom niż wirusy DNA .Tych mutacji zarejestrowano już setki. Jednak mutacja mutacji nierówna i większość nie ma znaczenia klinicznego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229600" cy="3071834"/>
          </a:xfrm>
        </p:spPr>
        <p:txBody>
          <a:bodyPr/>
          <a:lstStyle/>
          <a:p>
            <a:r>
              <a:rPr lang="pl-PL" dirty="0"/>
              <a:t>Dziękuję za uwagę  i  życzę  </a:t>
            </a:r>
            <a:r>
              <a:rPr lang="pl-PL"/>
              <a:t>dobrych  wyborów  !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11409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ododendro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dirty="0"/>
              <a:t>Ontogenezę człowieka rozumie się jako badanie i opis stanu organizmu ludzkiego od momentu poczęcia do naturalnej śmierci 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okresu prenatalnego</a:t>
            </a:r>
          </a:p>
          <a:p>
            <a:pPr>
              <a:buFontTx/>
              <a:buChar char="-"/>
            </a:pPr>
            <a:r>
              <a:rPr lang="pl-PL" sz="2000" dirty="0"/>
              <a:t>od momentu poczęcia tj. połączenia plemnika z jajem płodowym</a:t>
            </a:r>
          </a:p>
          <a:p>
            <a:pPr>
              <a:buFontTx/>
              <a:buChar char="-"/>
            </a:pPr>
            <a:r>
              <a:rPr lang="pl-PL" sz="2000" dirty="0"/>
              <a:t>okres zarodkowy-embrionalny do czasu wytworzenia łożyska 5-10 tydzień  ciąży</a:t>
            </a:r>
          </a:p>
          <a:p>
            <a:pPr>
              <a:buFontTx/>
              <a:buChar char="-"/>
            </a:pPr>
            <a:r>
              <a:rPr lang="pl-PL" sz="2000" dirty="0"/>
              <a:t>okres płodowy /</a:t>
            </a:r>
            <a:r>
              <a:rPr lang="pl-PL" sz="2000" dirty="0" err="1"/>
              <a:t>fetalny</a:t>
            </a:r>
            <a:r>
              <a:rPr lang="pl-PL" sz="2000" dirty="0"/>
              <a:t> /11-40 tydzień  ciąży</a:t>
            </a:r>
          </a:p>
          <a:p>
            <a:pPr>
              <a:buNone/>
            </a:pPr>
            <a:r>
              <a:rPr lang="pl-PL" sz="2400" dirty="0"/>
              <a:t>     okres postnatalnego</a:t>
            </a:r>
          </a:p>
          <a:p>
            <a:pPr>
              <a:buFontTx/>
              <a:buChar char="-"/>
            </a:pPr>
            <a:r>
              <a:rPr lang="pl-PL" sz="2000" dirty="0"/>
              <a:t>okres noworodkowy</a:t>
            </a:r>
          </a:p>
          <a:p>
            <a:pPr>
              <a:buFontTx/>
              <a:buChar char="-"/>
            </a:pPr>
            <a:r>
              <a:rPr lang="pl-PL" sz="2000" dirty="0"/>
              <a:t>okres niemowlęcy</a:t>
            </a:r>
          </a:p>
          <a:p>
            <a:pPr>
              <a:buFontTx/>
              <a:buChar char="-"/>
            </a:pPr>
            <a:r>
              <a:rPr lang="pl-PL" sz="2000" dirty="0"/>
              <a:t>okres wczesnodziecięcy</a:t>
            </a:r>
          </a:p>
          <a:p>
            <a:pPr>
              <a:buFontTx/>
              <a:buChar char="-"/>
            </a:pPr>
            <a:r>
              <a:rPr lang="pl-PL" sz="2000" dirty="0"/>
              <a:t>okres przedszkolny</a:t>
            </a:r>
          </a:p>
          <a:p>
            <a:pPr>
              <a:buFontTx/>
              <a:buChar char="-"/>
            </a:pPr>
            <a:r>
              <a:rPr lang="pl-PL" sz="2000" dirty="0"/>
              <a:t>okres  dziecięcy –szkolny</a:t>
            </a:r>
          </a:p>
          <a:p>
            <a:pPr>
              <a:buFontTx/>
              <a:buChar char="-"/>
            </a:pPr>
            <a:r>
              <a:rPr lang="pl-PL" sz="2000" dirty="0"/>
              <a:t>okres młodzieńczy</a:t>
            </a:r>
            <a:endParaRPr lang="pl-PL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2439982"/>
          </a:xfrm>
        </p:spPr>
        <p:txBody>
          <a:bodyPr>
            <a:normAutofit/>
          </a:bodyPr>
          <a:lstStyle/>
          <a:p>
            <a:r>
              <a:rPr lang="pl-PL" sz="3200" dirty="0"/>
              <a:t>Czynniki wpływające na układ  immunologiczny</a:t>
            </a:r>
            <a:br>
              <a:rPr lang="pl-PL" sz="3200" dirty="0"/>
            </a:br>
            <a:r>
              <a:rPr lang="pl-PL" sz="3200" dirty="0"/>
              <a:t>człowieka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2800" dirty="0"/>
          </a:p>
          <a:p>
            <a:endParaRPr lang="pl-PL" sz="2800" dirty="0"/>
          </a:p>
          <a:p>
            <a:r>
              <a:rPr lang="pl-PL" sz="2800" dirty="0"/>
              <a:t>wyposażenie  biologiczne  człowieka</a:t>
            </a:r>
          </a:p>
          <a:p>
            <a:r>
              <a:rPr lang="pl-PL" sz="2800" dirty="0"/>
              <a:t>własna  aktywność</a:t>
            </a:r>
          </a:p>
          <a:p>
            <a:r>
              <a:rPr lang="pl-PL" sz="2800" dirty="0"/>
              <a:t>wpływy  </a:t>
            </a:r>
            <a:r>
              <a:rPr lang="pl-PL" sz="2800" dirty="0" err="1"/>
              <a:t>srodowiskowe</a:t>
            </a:r>
            <a:endParaRPr lang="pl-PL" sz="2800" dirty="0"/>
          </a:p>
          <a:p>
            <a:r>
              <a:rPr lang="pl-PL" sz="2800" dirty="0"/>
              <a:t>wychowanie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oda-1950-2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571500"/>
            <a:ext cx="51435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/>
          </a:bodyPr>
          <a:lstStyle/>
          <a:p>
            <a:r>
              <a:rPr lang="pl-PL" sz="2800" dirty="0"/>
              <a:t>Immunologia  należy do tych podstawowych nauk medycznych, które w największym  stopniu  zostały zintegrowane  z medycyną  kliniczną. Trudno dzisiaj o dziedzinę  medycyny , w której elementy wiedzy immunologicznej , nie  byłyby przydatne  dla zrozumienia  patogenezy,  zasad diagnostyki, a coraz częściej  również nowoczesnej  terapii chorób</a:t>
            </a:r>
            <a:br>
              <a:rPr lang="pl-PL" sz="2800" dirty="0"/>
            </a:br>
            <a:r>
              <a:rPr lang="pl-PL" sz="2800" dirty="0"/>
              <a:t>Immunologia  jest dziedziną  nauki, która zajmuje się przede wszystkim  , rozróżnianiem  przez organizm  „swojego”  od  „ obcego „  pochodzącego   z  zewnątrz</a:t>
            </a:r>
            <a:br>
              <a:rPr lang="pl-PL" sz="2800" dirty="0"/>
            </a:br>
            <a:endParaRPr lang="pl-PL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pl-PL" sz="3200" dirty="0"/>
              <a:t>Pamięć  Immunologiczna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r>
              <a:rPr lang="pl-PL" sz="2000" dirty="0"/>
              <a:t>zdolność  naszego </a:t>
            </a:r>
            <a:r>
              <a:rPr lang="pl-PL" sz="2000" dirty="0" err="1"/>
              <a:t>ui</a:t>
            </a:r>
            <a:r>
              <a:rPr lang="pl-PL" sz="2000" dirty="0"/>
              <a:t> do szybszej odpowiedzi na  przypominające dawki szczepionki lub kolejną ekspozycję  na czynnik zakaźny jest dowodem istnienia pamięci immunologicznej. PI  jest niezależna od miana przeciwciał , których może być tak niewiele, że mogą być niewykrywalne .</a:t>
            </a:r>
          </a:p>
          <a:p>
            <a:r>
              <a:rPr lang="pl-PL" sz="2000" dirty="0"/>
              <a:t>PI  obejmuje wyłącznie odpowiedź  swoistą . Pamięć  polega na przywoływaniu  doświadczeń z  przeszłości.</a:t>
            </a:r>
          </a:p>
          <a:p>
            <a:r>
              <a:rPr lang="pl-PL" sz="2000" dirty="0"/>
              <a:t>PI  jest długotrwała  ,podobnie do pamięci psychicznej  PI  utrzymuje się przez wiele lat.  Jakość pamięci zmienia się w zależności od stopnia ekspozycji  UI  na antygen .</a:t>
            </a:r>
          </a:p>
          <a:p>
            <a:r>
              <a:rPr lang="pl-PL" sz="2000" dirty="0"/>
              <a:t>PI  opiera się na obecności klonów limfocytów  T  i   </a:t>
            </a:r>
            <a:r>
              <a:rPr lang="pl-PL" sz="2000" dirty="0" err="1"/>
              <a:t>B-pamięci</a:t>
            </a:r>
            <a:r>
              <a:rPr lang="pl-PL" sz="2000" dirty="0"/>
              <a:t> , niosących informacje o antygenach . Limfocyty  PI   nieprzerwanie kontrolują  strumień  krwi , narządy limfatyczne i naczynia  limfatyczne 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Dojrzewanie  Układu  Immunologicznego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Przeciwciała  </a:t>
            </a:r>
            <a:r>
              <a:rPr lang="pl-PL" sz="2000" dirty="0" err="1"/>
              <a:t>IgG</a:t>
            </a:r>
            <a:r>
              <a:rPr lang="pl-PL" sz="2000" dirty="0"/>
              <a:t>  matki chronią noworodka  w pierwszych miesiącach życia. Niemowlęta karmione piersią  otrzymują dodatkową ochronę z substancji zawartych w pokarmie, zarówno nieswoistych ( lizozym, </a:t>
            </a:r>
            <a:r>
              <a:rPr lang="pl-PL" sz="2000" dirty="0" err="1"/>
              <a:t>laktoferyna</a:t>
            </a:r>
            <a:r>
              <a:rPr lang="pl-PL" sz="2000" dirty="0"/>
              <a:t> ) , jak i swoistych  (wydzielnicze </a:t>
            </a:r>
            <a:r>
              <a:rPr lang="pl-PL" sz="2000" dirty="0" err="1"/>
              <a:t>IgA</a:t>
            </a:r>
            <a:r>
              <a:rPr lang="pl-PL" sz="2000" dirty="0"/>
              <a:t> ) . Matczyne </a:t>
            </a:r>
            <a:r>
              <a:rPr lang="pl-PL" sz="2000" dirty="0" err="1"/>
              <a:t>IgG</a:t>
            </a:r>
            <a:r>
              <a:rPr lang="pl-PL" sz="2000" dirty="0"/>
              <a:t> znikają około 4-6 miesiąca życia i w tym samym czasie rozpoczyna się produkcja noworodkowych  </a:t>
            </a:r>
            <a:r>
              <a:rPr lang="pl-PL" sz="2000" dirty="0" err="1"/>
              <a:t>IgG</a:t>
            </a:r>
            <a:r>
              <a:rPr lang="pl-PL" sz="2000" dirty="0"/>
              <a:t> .</a:t>
            </a:r>
          </a:p>
          <a:p>
            <a:r>
              <a:rPr lang="pl-PL" sz="2000" dirty="0"/>
              <a:t>Produkcja </a:t>
            </a:r>
            <a:r>
              <a:rPr lang="pl-PL" sz="2000" dirty="0" err="1"/>
              <a:t>IgA</a:t>
            </a:r>
            <a:r>
              <a:rPr lang="pl-PL" sz="2000" dirty="0"/>
              <a:t> rozwija się wolniej niż produkcja innych klas immunoglobulin, a stężenie  </a:t>
            </a:r>
            <a:r>
              <a:rPr lang="pl-PL" sz="2000" dirty="0" err="1"/>
              <a:t>IgA</a:t>
            </a:r>
            <a:r>
              <a:rPr lang="pl-PL" sz="2000" dirty="0"/>
              <a:t>  osiąga poziom taki jak u dorosłych dopiero w 4-5 roku życia</a:t>
            </a:r>
          </a:p>
          <a:p>
            <a:r>
              <a:rPr lang="pl-PL" sz="2000" dirty="0"/>
              <a:t>Fizjologiczny niedobór osoczowych i wydzielniczych </a:t>
            </a:r>
            <a:r>
              <a:rPr lang="pl-PL" sz="2000" dirty="0" err="1"/>
              <a:t>IgA</a:t>
            </a:r>
            <a:r>
              <a:rPr lang="pl-PL" sz="2000" dirty="0"/>
              <a:t> u niemowląt oraz znacząca rola  </a:t>
            </a:r>
            <a:r>
              <a:rPr lang="pl-PL" sz="2000" dirty="0" err="1"/>
              <a:t>IgA</a:t>
            </a:r>
            <a:r>
              <a:rPr lang="pl-PL" sz="2000" dirty="0"/>
              <a:t>  w obronie układu oddechowego może wyjaśniać  dlaczego tak często u niemowląt dochodzi do zakażeń  dróg oddechowych.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2106</Words>
  <Application>Microsoft Office PowerPoint</Application>
  <PresentationFormat>Pokaz na ekranie (4:3)</PresentationFormat>
  <Paragraphs>112</Paragraphs>
  <Slides>30</Slides>
  <Notes>2</Notes>
  <HiddenSlides>0</HiddenSlides>
  <MMClips>2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3" baseType="lpstr">
      <vt:lpstr>Arial</vt:lpstr>
      <vt:lpstr>Calibri</vt:lpstr>
      <vt:lpstr>Motyw pakietu Office</vt:lpstr>
      <vt:lpstr>Prezentacja programu PowerPoint</vt:lpstr>
      <vt:lpstr>Uświadomione i Nieuświadomione Zagrożenia  Zdrowotne  Generowane przez czynniki kulturowe polityczne i gospodarcze  transformujące  układ i immunologiczny  człowieka    </vt:lpstr>
      <vt:lpstr>Prezentacja programu PowerPoint</vt:lpstr>
      <vt:lpstr>Ontogenezę człowieka rozumie się jako badanie i opis stanu organizmu ludzkiego od momentu poczęcia do naturalnej śmierci .</vt:lpstr>
      <vt:lpstr>Czynniki wpływające na układ  immunologiczny człowieka</vt:lpstr>
      <vt:lpstr>Prezentacja programu PowerPoint</vt:lpstr>
      <vt:lpstr>Immunologia  należy do tych podstawowych nauk medycznych, które w największym  stopniu  zostały zintegrowane  z medycyną  kliniczną. Trudno dzisiaj o dziedzinę  medycyny , w której elementy wiedzy immunologicznej , nie  byłyby przydatne  dla zrozumienia  patogenezy,  zasad diagnostyki, a coraz częściej  również nowoczesnej  terapii chorób Immunologia  jest dziedziną  nauki, która zajmuje się przede wszystkim  , rozróżnianiem  przez organizm  „swojego”  od  „ obcego „  pochodzącego   z  zewnątrz </vt:lpstr>
      <vt:lpstr>Pamięć  Immunologiczna</vt:lpstr>
      <vt:lpstr>Dojrzewanie  Układu  Immunologicznego</vt:lpstr>
      <vt:lpstr>Rozszerzanie kompetencji układu immunologicznego</vt:lpstr>
      <vt:lpstr>Wrodzone niedobory immunologiczne</vt:lpstr>
      <vt:lpstr>Co to jest AIDS</vt:lpstr>
      <vt:lpstr>Autoagresja i przyczyny</vt:lpstr>
      <vt:lpstr>Czym jest główny układ zgodności tkankowej HLA ?</vt:lpstr>
      <vt:lpstr>Zagrożenia zdrowotne</vt:lpstr>
      <vt:lpstr>Zagrożenia zdrowotne</vt:lpstr>
      <vt:lpstr>Zagrożenia zdrowotne</vt:lpstr>
      <vt:lpstr>Zagrożenia zdrowotne</vt:lpstr>
      <vt:lpstr>Prezentacja programu PowerPoint</vt:lpstr>
      <vt:lpstr>Prezentacja programu PowerPoint</vt:lpstr>
      <vt:lpstr>Prezentacja programu PowerPoint</vt:lpstr>
      <vt:lpstr> Tylko wybrane liczby, które przynajmniej w przybliżeniu uświadamiają stopień złożoności tej cudownej maszyny, jaką każdy z nas nosi pod caszką </vt:lpstr>
      <vt:lpstr>Prezentacja programu PowerPoint</vt:lpstr>
      <vt:lpstr>Prezentacja programu PowerPoint</vt:lpstr>
      <vt:lpstr>Mutacja mutacji nierówna -prof. Jacek Witkowski Prezes Polskiego  Towarzystwa Immunologii Doświadczalnej i Klinicznej . GL -10-2020</vt:lpstr>
      <vt:lpstr>MMN</vt:lpstr>
      <vt:lpstr>MMN</vt:lpstr>
      <vt:lpstr>MMN</vt:lpstr>
      <vt:lpstr>Dziękuję za uwagę  i  życzę  dobrych  wyborów  !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UŚWIADOMIONE I NIEUŚWIADOMIONE ZAGROZENIA ZDROWOTNE GENEROWANE PRZEZ CZYNNIKI KULTUROWE POLITYCZNE IGOSPODARCZE TRANSFORMUJĄCE UKŁAD IIMUNOLOGICZNY CZŁOWIEKA</dc:title>
  <dc:creator>Ulla</dc:creator>
  <cp:lastModifiedBy>Irena Czyż</cp:lastModifiedBy>
  <cp:revision>72</cp:revision>
  <dcterms:created xsi:type="dcterms:W3CDTF">2020-11-21T22:02:50Z</dcterms:created>
  <dcterms:modified xsi:type="dcterms:W3CDTF">2020-11-25T10:59:59Z</dcterms:modified>
</cp:coreProperties>
</file>