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5"/>
  </p:notesMasterIdLst>
  <p:handoutMasterIdLst>
    <p:handoutMasterId r:id="rId86"/>
  </p:handoutMasterIdLst>
  <p:sldIdLst>
    <p:sldId id="573" r:id="rId2"/>
    <p:sldId id="881" r:id="rId3"/>
    <p:sldId id="885" r:id="rId4"/>
    <p:sldId id="886" r:id="rId5"/>
    <p:sldId id="883" r:id="rId6"/>
    <p:sldId id="882" r:id="rId7"/>
    <p:sldId id="857" r:id="rId8"/>
    <p:sldId id="902" r:id="rId9"/>
    <p:sldId id="878" r:id="rId10"/>
    <p:sldId id="876" r:id="rId11"/>
    <p:sldId id="879" r:id="rId12"/>
    <p:sldId id="863" r:id="rId13"/>
    <p:sldId id="860" r:id="rId14"/>
    <p:sldId id="913" r:id="rId15"/>
    <p:sldId id="861" r:id="rId16"/>
    <p:sldId id="901" r:id="rId17"/>
    <p:sldId id="862" r:id="rId18"/>
    <p:sldId id="858" r:id="rId19"/>
    <p:sldId id="868" r:id="rId20"/>
    <p:sldId id="877" r:id="rId21"/>
    <p:sldId id="864" r:id="rId22"/>
    <p:sldId id="903" r:id="rId23"/>
    <p:sldId id="904" r:id="rId24"/>
    <p:sldId id="906" r:id="rId25"/>
    <p:sldId id="907" r:id="rId26"/>
    <p:sldId id="914" r:id="rId27"/>
    <p:sldId id="908" r:id="rId28"/>
    <p:sldId id="905" r:id="rId29"/>
    <p:sldId id="909" r:id="rId30"/>
    <p:sldId id="915" r:id="rId31"/>
    <p:sldId id="910" r:id="rId32"/>
    <p:sldId id="859" r:id="rId33"/>
    <p:sldId id="800" r:id="rId34"/>
    <p:sldId id="845" r:id="rId35"/>
    <p:sldId id="848" r:id="rId36"/>
    <p:sldId id="791" r:id="rId37"/>
    <p:sldId id="808" r:id="rId38"/>
    <p:sldId id="822" r:id="rId39"/>
    <p:sldId id="809" r:id="rId40"/>
    <p:sldId id="810" r:id="rId41"/>
    <p:sldId id="811" r:id="rId42"/>
    <p:sldId id="813" r:id="rId43"/>
    <p:sldId id="792" r:id="rId44"/>
    <p:sldId id="817" r:id="rId45"/>
    <p:sldId id="815" r:id="rId46"/>
    <p:sldId id="818" r:id="rId47"/>
    <p:sldId id="819" r:id="rId48"/>
    <p:sldId id="820" r:id="rId49"/>
    <p:sldId id="673" r:id="rId50"/>
    <p:sldId id="675" r:id="rId51"/>
    <p:sldId id="676" r:id="rId52"/>
    <p:sldId id="677" r:id="rId53"/>
    <p:sldId id="678" r:id="rId54"/>
    <p:sldId id="679" r:id="rId55"/>
    <p:sldId id="681" r:id="rId56"/>
    <p:sldId id="682" r:id="rId57"/>
    <p:sldId id="829" r:id="rId58"/>
    <p:sldId id="696" r:id="rId59"/>
    <p:sldId id="831" r:id="rId60"/>
    <p:sldId id="833" r:id="rId61"/>
    <p:sldId id="697" r:id="rId62"/>
    <p:sldId id="698" r:id="rId63"/>
    <p:sldId id="699" r:id="rId64"/>
    <p:sldId id="700" r:id="rId65"/>
    <p:sldId id="701" r:id="rId66"/>
    <p:sldId id="702" r:id="rId67"/>
    <p:sldId id="703" r:id="rId68"/>
    <p:sldId id="704" r:id="rId69"/>
    <p:sldId id="714" r:id="rId70"/>
    <p:sldId id="736" r:id="rId71"/>
    <p:sldId id="747" r:id="rId72"/>
    <p:sldId id="911" r:id="rId73"/>
    <p:sldId id="891" r:id="rId74"/>
    <p:sldId id="894" r:id="rId75"/>
    <p:sldId id="896" r:id="rId76"/>
    <p:sldId id="895" r:id="rId77"/>
    <p:sldId id="912" r:id="rId78"/>
    <p:sldId id="899" r:id="rId79"/>
    <p:sldId id="897" r:id="rId80"/>
    <p:sldId id="898" r:id="rId81"/>
    <p:sldId id="890" r:id="rId82"/>
    <p:sldId id="916" r:id="rId83"/>
    <p:sldId id="660" r:id="rId84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52" autoAdjust="0"/>
    <p:restoredTop sz="94624"/>
  </p:normalViewPr>
  <p:slideViewPr>
    <p:cSldViewPr>
      <p:cViewPr>
        <p:scale>
          <a:sx n="49" d="100"/>
          <a:sy n="49" d="100"/>
        </p:scale>
        <p:origin x="1044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72D36-A1CF-4CB2-8699-97C69F1CF10B}" type="datetimeFigureOut">
              <a:rPr lang="pl-PL" smtClean="0"/>
              <a:pPr/>
              <a:t>2019-03-31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73ADE-530E-41B5-8C8A-0A24C069F91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0930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B20E4E-FA90-4569-974D-E61F6E06A1CB}" type="datetimeFigureOut">
              <a:rPr lang="pl-PL" smtClean="0"/>
              <a:pPr/>
              <a:t>2019-03-31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A7E95-8595-4452-AD20-FEBB31A0E0F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3652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900CA2-AA2D-9149-BDAA-1363383842C6}" type="slidenum">
              <a:rPr lang="pl-PL" altLang="pl-PL"/>
              <a:pPr/>
              <a:t>19</a:t>
            </a:fld>
            <a:endParaRPr lang="pl-PL" altLang="pl-P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7100" y="739775"/>
            <a:ext cx="4927600" cy="3695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681538"/>
            <a:ext cx="4972050" cy="4435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36118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/>
          <p:cNvSpPr/>
          <p:nvPr userDrawn="1"/>
        </p:nvSpPr>
        <p:spPr>
          <a:xfrm>
            <a:off x="467544" y="2204864"/>
            <a:ext cx="8676456" cy="115212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Cambria" pitchFamily="18" charset="0"/>
              </a:defRPr>
            </a:lvl1pPr>
          </a:lstStyle>
          <a:p>
            <a:r>
              <a:rPr lang="pl-PL" dirty="0" smtClean="0"/>
              <a:t>Tytuł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  <a:latin typeface="Cambr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B2557-BD4C-4481-99F0-D00F528D1AE3}" type="datetime1">
              <a:rPr lang="pl-PL" smtClean="0"/>
              <a:pPr>
                <a:defRPr/>
              </a:pPr>
              <a:t>2019-03-31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Autor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6CE64-4559-4567-BF2C-0B284563C62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5676900"/>
            <a:ext cx="53340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32656"/>
            <a:ext cx="15621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>
          <a:xfrm>
            <a:off x="467544" y="6309320"/>
            <a:ext cx="8676456" cy="5486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CB85A14-5865-431F-98B6-F35E4713F6DC}" type="datetime1">
              <a:rPr lang="pl-PL" smtClean="0"/>
              <a:pPr>
                <a:defRPr/>
              </a:pPr>
              <a:t>2019-03-31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dirty="0" smtClean="0"/>
              <a:t>Autor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9F72436-E2F4-4E78-8E6D-EE2D4EB62262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>
          <a:xfrm>
            <a:off x="467544" y="6309320"/>
            <a:ext cx="8676456" cy="5486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EEA0554-2884-4485-97FD-05339B2AC6B0}" type="datetime1">
              <a:rPr lang="pl-PL" smtClean="0"/>
              <a:pPr>
                <a:defRPr/>
              </a:pPr>
              <a:t>2019-03-31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dirty="0" smtClean="0"/>
              <a:t>Autor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DAD50C4-AF60-4AB4-85CC-DE8FDDEBAE87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 userDrawn="1"/>
        </p:nvSpPr>
        <p:spPr>
          <a:xfrm>
            <a:off x="467544" y="6309320"/>
            <a:ext cx="8676456" cy="5486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chemeClr val="tx2"/>
                </a:solidFill>
                <a:latin typeface="Cambria" pitchFamily="18" charset="0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Cambria" pitchFamily="18" charset="0"/>
              </a:defRPr>
            </a:lvl1pPr>
            <a:lvl2pPr>
              <a:defRPr>
                <a:solidFill>
                  <a:schemeClr val="tx2"/>
                </a:solidFill>
                <a:latin typeface="Cambria" pitchFamily="18" charset="0"/>
              </a:defRPr>
            </a:lvl2pPr>
            <a:lvl3pPr>
              <a:defRPr>
                <a:solidFill>
                  <a:schemeClr val="tx2"/>
                </a:solidFill>
                <a:latin typeface="Cambria" pitchFamily="18" charset="0"/>
              </a:defRPr>
            </a:lvl3pPr>
            <a:lvl4pPr>
              <a:defRPr>
                <a:solidFill>
                  <a:schemeClr val="tx2"/>
                </a:solidFill>
                <a:latin typeface="Cambria" pitchFamily="18" charset="0"/>
              </a:defRPr>
            </a:lvl4pPr>
            <a:lvl5pPr>
              <a:defRPr>
                <a:solidFill>
                  <a:schemeClr val="tx2"/>
                </a:solidFill>
                <a:latin typeface="Cambria" pitchFamily="18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7C2BB5-6DE5-4982-9C43-A628062FE75A}" type="datetime1">
              <a:rPr lang="pl-PL" smtClean="0"/>
              <a:pPr>
                <a:defRPr/>
              </a:pPr>
              <a:t>2019-03-31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dirty="0" smtClean="0"/>
              <a:t>Autor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752B5-BFD3-4779-A6D5-A7F48FCC4E7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467544" y="6309320"/>
            <a:ext cx="8676456" cy="5486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  <a:latin typeface="Cambria" pitchFamily="18" charset="0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Cambr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136B8-6763-4DDE-AF25-8B87B05378E8}" type="datetime1">
              <a:rPr lang="pl-PL" smtClean="0"/>
              <a:pPr>
                <a:defRPr/>
              </a:pPr>
              <a:t>2019-03-31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Autor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41F33-357B-4276-84D7-85C8C9D55D5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467544" y="6309320"/>
            <a:ext cx="8676456" cy="5486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Cambria" pitchFamily="18" charset="0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Cambria" pitchFamily="18" charset="0"/>
              </a:defRPr>
            </a:lvl1pPr>
            <a:lvl2pPr>
              <a:defRPr sz="2400">
                <a:solidFill>
                  <a:schemeClr val="tx2"/>
                </a:solidFill>
                <a:latin typeface="Cambria" pitchFamily="18" charset="0"/>
              </a:defRPr>
            </a:lvl2pPr>
            <a:lvl3pPr>
              <a:defRPr sz="2000">
                <a:solidFill>
                  <a:schemeClr val="tx2"/>
                </a:solidFill>
                <a:latin typeface="Cambria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Cambria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Cambria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Cambria" pitchFamily="18" charset="0"/>
              </a:defRPr>
            </a:lvl1pPr>
            <a:lvl2pPr>
              <a:defRPr sz="2400">
                <a:solidFill>
                  <a:schemeClr val="tx2"/>
                </a:solidFill>
                <a:latin typeface="Cambria" pitchFamily="18" charset="0"/>
              </a:defRPr>
            </a:lvl2pPr>
            <a:lvl3pPr>
              <a:defRPr sz="2000">
                <a:solidFill>
                  <a:schemeClr val="tx2"/>
                </a:solidFill>
                <a:latin typeface="Cambria" pitchFamily="18" charset="0"/>
              </a:defRPr>
            </a:lvl3pPr>
            <a:lvl4pPr>
              <a:defRPr sz="1800">
                <a:solidFill>
                  <a:schemeClr val="tx2"/>
                </a:solidFill>
                <a:latin typeface="Cambria" pitchFamily="18" charset="0"/>
              </a:defRPr>
            </a:lvl4pPr>
            <a:lvl5pPr>
              <a:defRPr sz="1800">
                <a:solidFill>
                  <a:schemeClr val="tx2"/>
                </a:solidFill>
                <a:latin typeface="Cambria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56CF1-ACE8-40E9-80D2-ADB4ABF57A8A}" type="datetime1">
              <a:rPr lang="pl-PL" smtClean="0"/>
              <a:pPr>
                <a:defRPr/>
              </a:pPr>
              <a:t>2019-03-31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Autor</a:t>
            </a: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EA51B-A128-45E7-BD78-21D465DF9CD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/>
          <p:nvPr userDrawn="1"/>
        </p:nvSpPr>
        <p:spPr>
          <a:xfrm>
            <a:off x="467544" y="6309320"/>
            <a:ext cx="8676456" cy="5486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Cambria" pitchFamily="18" charset="0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Cambria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ambria" pitchFamily="18" charset="0"/>
              </a:defRPr>
            </a:lvl1pPr>
            <a:lvl2pPr>
              <a:defRPr sz="2000">
                <a:latin typeface="Cambria" pitchFamily="18" charset="0"/>
              </a:defRPr>
            </a:lvl2pPr>
            <a:lvl3pPr>
              <a:defRPr sz="1800">
                <a:latin typeface="Cambria" pitchFamily="18" charset="0"/>
              </a:defRPr>
            </a:lvl3pPr>
            <a:lvl4pPr>
              <a:defRPr sz="1600">
                <a:latin typeface="Cambria" pitchFamily="18" charset="0"/>
              </a:defRPr>
            </a:lvl4pPr>
            <a:lvl5pPr>
              <a:defRPr sz="1600">
                <a:latin typeface="Cambria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Cambria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ambria" pitchFamily="18" charset="0"/>
              </a:defRPr>
            </a:lvl1pPr>
            <a:lvl2pPr>
              <a:defRPr sz="2000">
                <a:latin typeface="Cambria" pitchFamily="18" charset="0"/>
              </a:defRPr>
            </a:lvl2pPr>
            <a:lvl3pPr>
              <a:defRPr sz="1800">
                <a:latin typeface="Cambria" pitchFamily="18" charset="0"/>
              </a:defRPr>
            </a:lvl3pPr>
            <a:lvl4pPr>
              <a:defRPr sz="1600">
                <a:latin typeface="Cambria" pitchFamily="18" charset="0"/>
              </a:defRPr>
            </a:lvl4pPr>
            <a:lvl5pPr>
              <a:defRPr sz="1600">
                <a:latin typeface="Cambria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A67E2-A16E-4CD6-97F7-4DF32213D49F}" type="datetime1">
              <a:rPr lang="pl-PL" smtClean="0"/>
              <a:pPr>
                <a:defRPr/>
              </a:pPr>
              <a:t>2019-03-31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Autor</a:t>
            </a: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7877C-62EF-48BF-B1B1-F86510B64C9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467544" y="6309320"/>
            <a:ext cx="8676456" cy="5486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Cambria" pitchFamily="18" charset="0"/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0FC83-D7DF-4995-B813-BD034A90B2BC}" type="datetime1">
              <a:rPr lang="pl-PL" smtClean="0"/>
              <a:pPr>
                <a:defRPr/>
              </a:pPr>
              <a:t>2019-03-31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Autor</a:t>
            </a: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883D6-4379-418D-AB1E-E972ADA5BBE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 userDrawn="1"/>
        </p:nvSpPr>
        <p:spPr>
          <a:xfrm>
            <a:off x="467544" y="6309320"/>
            <a:ext cx="8676456" cy="5486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EA2E0-B5BB-4186-8ED3-1E9EFDD33A4A}" type="datetime1">
              <a:rPr lang="pl-PL" smtClean="0"/>
              <a:pPr>
                <a:defRPr/>
              </a:pPr>
              <a:t>2019-03-31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Autor</a:t>
            </a: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F8424-3AB5-4AFC-9AFF-300069E1931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467544" y="6309320"/>
            <a:ext cx="8676456" cy="5486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EC40B27-F57C-4C6A-AE7B-EA6281891D73}" type="datetime1">
              <a:rPr lang="pl-PL" smtClean="0"/>
              <a:pPr>
                <a:defRPr/>
              </a:pPr>
              <a:t>2019-03-31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pl-PL" smtClean="0"/>
              <a:t>Autor</a:t>
            </a: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7E0E207-672C-43C0-A3CD-0673B925F9B6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467544" y="6309320"/>
            <a:ext cx="8676456" cy="5486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9E1590-1882-4982-87C3-C98F2D2E97FD}" type="datetime1">
              <a:rPr lang="pl-PL" smtClean="0"/>
              <a:pPr>
                <a:defRPr/>
              </a:pPr>
              <a:t>2019-03-31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dirty="0" smtClean="0"/>
              <a:t>Autor</a:t>
            </a:r>
            <a:endParaRPr lang="pl-PL" dirty="0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3135CD-52DA-490F-9417-A270CB9731D1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359152-FD74-4623-8744-BBCE1B1E5AF0}" type="datetime1">
              <a:rPr lang="pl-PL" smtClean="0"/>
              <a:pPr>
                <a:defRPr/>
              </a:pPr>
              <a:t>2019-03-31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l-PL" dirty="0" smtClean="0"/>
              <a:t>Autor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E9B4FD-D478-4945-8709-AB13EA0E99E0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536" y="404664"/>
            <a:ext cx="11906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 thruBlk="1"/>
  </p:transition>
  <p:hf sldNum="0" hd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Cambr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2"/>
          </a:solidFill>
          <a:latin typeface="Cambria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2"/>
          </a:solidFill>
          <a:latin typeface="Cambria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2"/>
          </a:solidFill>
          <a:latin typeface="Cambria" pitchFamily="18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2"/>
          </a:solidFill>
          <a:latin typeface="Cambria" pitchFamily="18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2"/>
          </a:solidFill>
          <a:latin typeface="Cambr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7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8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9.w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f"/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tif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hyperlink" Target="mailto:mariola.bidzan@ug.edu.p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252520" cy="1470025"/>
          </a:xfrm>
        </p:spPr>
        <p:txBody>
          <a:bodyPr/>
          <a:lstStyle/>
          <a:p>
            <a:r>
              <a:rPr lang="pl-PL" sz="2800" dirty="0"/>
              <a:t>CZY PRACA NAUCZYCIELA TYLKO USZLACHETNIA,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CZY </a:t>
            </a:r>
            <a:r>
              <a:rPr lang="pl-PL" sz="2800" dirty="0"/>
              <a:t>TAKŻE USZCZĘŚLIWIA? 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7544" y="4653136"/>
            <a:ext cx="8280920" cy="960512"/>
          </a:xfrm>
        </p:spPr>
        <p:txBody>
          <a:bodyPr/>
          <a:lstStyle/>
          <a:p>
            <a:r>
              <a:rPr lang="pl-PL" sz="2600" dirty="0"/>
              <a:t>Mariola </a:t>
            </a:r>
            <a:r>
              <a:rPr lang="pl-PL" sz="2600" dirty="0" err="1" smtClean="0"/>
              <a:t>Bidzan</a:t>
            </a: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323191274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976" y="1600200"/>
            <a:ext cx="504004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9571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836712"/>
            <a:ext cx="6525660" cy="542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4738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Stres w pracy nauczyciela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Nie dlatego, że nadmiar pracy, ALE silne obciążenie wewnętrzne</a:t>
            </a: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840069"/>
            <a:ext cx="6019800" cy="340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6205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Start zawodowy nauczycieli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„SZOK ZAWODOWY”</a:t>
            </a:r>
          </a:p>
          <a:p>
            <a:r>
              <a:rPr lang="pl-PL" dirty="0" smtClean="0"/>
              <a:t> strach, frustracja, stres</a:t>
            </a:r>
          </a:p>
          <a:p>
            <a:r>
              <a:rPr lang="pl-PL" dirty="0" smtClean="0"/>
              <a:t>dezorientacja, bezsilność, </a:t>
            </a:r>
          </a:p>
          <a:p>
            <a:r>
              <a:rPr lang="pl-PL" dirty="0" smtClean="0"/>
              <a:t>a nawet agresja i autoagresja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31840" y="630872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Jodłowska, 1991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206307"/>
            <a:ext cx="2894484" cy="410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3284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274638"/>
            <a:ext cx="7292197" cy="6081712"/>
          </a:xfrm>
          <a:prstGeom prst="rect">
            <a:avLst/>
          </a:prstGeom>
        </p:spPr>
      </p:pic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dirty="0" smtClean="0"/>
              <a:t>Rosenfeld, 1992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638538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/>
          <a:lstStyle/>
          <a:p>
            <a:r>
              <a:rPr lang="pl-PL" dirty="0" smtClean="0"/>
              <a:t>Następstwa </a:t>
            </a:r>
            <a:r>
              <a:rPr lang="pl-PL" smtClean="0"/>
              <a:t>stresu nauczycieli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Ponad 50% nauczycieli łatwo się denerwuje</a:t>
            </a:r>
          </a:p>
          <a:p>
            <a:r>
              <a:rPr lang="pl-PL" dirty="0" smtClean="0"/>
              <a:t>Brak poczucia bezpieczeństwa</a:t>
            </a:r>
          </a:p>
          <a:p>
            <a:r>
              <a:rPr lang="pl-PL" dirty="0" smtClean="0"/>
              <a:t>Zrezygnowanie</a:t>
            </a:r>
          </a:p>
          <a:p>
            <a:r>
              <a:rPr lang="pl-PL" dirty="0" smtClean="0"/>
              <a:t>Bezradność </a:t>
            </a:r>
          </a:p>
          <a:p>
            <a:r>
              <a:rPr lang="pl-PL" dirty="0" smtClean="0"/>
              <a:t>Zniechęcenie</a:t>
            </a:r>
          </a:p>
          <a:p>
            <a:r>
              <a:rPr lang="pl-PL" dirty="0" smtClean="0"/>
              <a:t>Brak radości życia</a:t>
            </a:r>
          </a:p>
          <a:p>
            <a:r>
              <a:rPr lang="pl-PL" dirty="0" smtClean="0"/>
              <a:t>Trudności z planowaniem</a:t>
            </a:r>
            <a:endParaRPr lang="mr-IN" dirty="0"/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8435280" cy="365125"/>
          </a:xfrm>
        </p:spPr>
        <p:txBody>
          <a:bodyPr/>
          <a:lstStyle/>
          <a:p>
            <a:pPr>
              <a:defRPr/>
            </a:pPr>
            <a:r>
              <a:rPr lang="pl-PL" dirty="0" err="1" smtClean="0"/>
              <a:t>Szczepannkowska</a:t>
            </a:r>
            <a:r>
              <a:rPr lang="pl-PL" dirty="0" smtClean="0"/>
              <a:t>, 2007; Baka, Cieślak, 2010; </a:t>
            </a:r>
            <a:r>
              <a:rPr lang="pl-PL" dirty="0" err="1" smtClean="0"/>
              <a:t>Pyżalski</a:t>
            </a:r>
            <a:r>
              <a:rPr lang="pl-PL" dirty="0" smtClean="0"/>
              <a:t>, 2010; Majchrzak, 2011;  Marten, 2011; Baka, 2013; Woźniak-Krakowian, 2013; </a:t>
            </a:r>
            <a:r>
              <a:rPr lang="pl-PL" dirty="0" err="1" smtClean="0"/>
              <a:t>Hrecinski</a:t>
            </a:r>
            <a:r>
              <a:rPr lang="pl-PL" dirty="0" smtClean="0"/>
              <a:t>, 2017; Mańkowska, 2017, 2018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488235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Stres w pracy nauczyciela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8032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NAJSTARSI NAUCZYCIELE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Mniej problemów zdrowotnych</a:t>
            </a:r>
          </a:p>
          <a:p>
            <a:r>
              <a:rPr lang="pl-PL" dirty="0" smtClean="0">
                <a:solidFill>
                  <a:srgbClr val="FF0000"/>
                </a:solidFill>
              </a:rPr>
              <a:t>GDYŻ</a:t>
            </a:r>
          </a:p>
          <a:p>
            <a:r>
              <a:rPr lang="pl-PL" dirty="0" smtClean="0"/>
              <a:t>mają wypracowane sposoby radzenia sobie w trudnych sytuacjach</a:t>
            </a:r>
            <a:endParaRPr lang="pl-PL" dirty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769" y="3796912"/>
            <a:ext cx="4370911" cy="230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636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Interakcyjny model stresu nauczycieli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2123728" y="6356350"/>
            <a:ext cx="5760640" cy="365125"/>
          </a:xfrm>
        </p:spPr>
        <p:txBody>
          <a:bodyPr/>
          <a:lstStyle/>
          <a:p>
            <a:pPr>
              <a:defRPr/>
            </a:pPr>
            <a:r>
              <a:rPr lang="pl-PL" dirty="0" err="1" smtClean="0"/>
              <a:t>Maslasch</a:t>
            </a:r>
            <a:r>
              <a:rPr lang="pl-PL" dirty="0" smtClean="0"/>
              <a:t>, </a:t>
            </a:r>
            <a:r>
              <a:rPr lang="pl-PL" dirty="0" err="1" smtClean="0"/>
              <a:t>Leiter</a:t>
            </a:r>
            <a:r>
              <a:rPr lang="pl-PL" dirty="0" smtClean="0"/>
              <a:t>, 2011; </a:t>
            </a:r>
            <a:r>
              <a:rPr lang="pl-PL" dirty="0" err="1" smtClean="0"/>
              <a:t>Heszen</a:t>
            </a:r>
            <a:r>
              <a:rPr lang="pl-PL" dirty="0" smtClean="0"/>
              <a:t>, 2013; </a:t>
            </a:r>
            <a:r>
              <a:rPr lang="pl-PL" dirty="0" err="1" smtClean="0"/>
              <a:t>Hreciński</a:t>
            </a:r>
            <a:r>
              <a:rPr lang="pl-PL" dirty="0" smtClean="0"/>
              <a:t>, 2017; Mańkowska, 2017, 2018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90" y="1600200"/>
            <a:ext cx="778922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3067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 altLang="pl-PL"/>
              <a:t>.</a:t>
            </a: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4125" y="609600"/>
            <a:ext cx="5118100" cy="1143000"/>
          </a:xfrm>
        </p:spPr>
        <p:txBody>
          <a:bodyPr/>
          <a:lstStyle/>
          <a:p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STRES !!!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66825" y="1905000"/>
            <a:ext cx="7648575" cy="4572000"/>
          </a:xfrm>
        </p:spPr>
        <p:txBody>
          <a:bodyPr/>
          <a:lstStyle/>
          <a:p>
            <a:pPr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sz="2800" dirty="0">
                <a:latin typeface="Cambria" charset="0"/>
                <a:ea typeface="Cambria" charset="0"/>
                <a:cs typeface="Cambria" charset="0"/>
              </a:rPr>
              <a:t>reakcja organizmu na stawiane </a:t>
            </a:r>
            <a:br>
              <a:rPr lang="pl-PL" altLang="pl-PL" sz="2800" dirty="0">
                <a:latin typeface="Cambria" charset="0"/>
                <a:ea typeface="Cambria" charset="0"/>
                <a:cs typeface="Cambria" charset="0"/>
              </a:rPr>
            </a:br>
            <a:r>
              <a:rPr lang="pl-PL" altLang="pl-PL" sz="2800" dirty="0">
                <a:latin typeface="Cambria" charset="0"/>
                <a:ea typeface="Cambria" charset="0"/>
                <a:cs typeface="Cambria" charset="0"/>
              </a:rPr>
              <a:t>mu wymagania</a:t>
            </a:r>
          </a:p>
          <a:p>
            <a:pPr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sz="2800" dirty="0">
                <a:latin typeface="Cambria" charset="0"/>
                <a:ea typeface="Cambria" charset="0"/>
                <a:cs typeface="Cambria" charset="0"/>
              </a:rPr>
              <a:t>rozbieżność między zamierzeniami </a:t>
            </a:r>
            <a:br>
              <a:rPr lang="pl-PL" altLang="pl-PL" sz="2800" dirty="0">
                <a:latin typeface="Cambria" charset="0"/>
                <a:ea typeface="Cambria" charset="0"/>
                <a:cs typeface="Cambria" charset="0"/>
              </a:rPr>
            </a:br>
            <a:r>
              <a:rPr lang="pl-PL" altLang="pl-PL" sz="2800" dirty="0">
                <a:latin typeface="Cambria" charset="0"/>
                <a:ea typeface="Cambria" charset="0"/>
                <a:cs typeface="Cambria" charset="0"/>
              </a:rPr>
              <a:t>a osiąganymi wynikami</a:t>
            </a:r>
          </a:p>
        </p:txBody>
      </p:sp>
      <p:sp>
        <p:nvSpPr>
          <p:cNvPr id="58374" name="Oval 6"/>
          <p:cNvSpPr>
            <a:spLocks noChangeArrowheads="1"/>
          </p:cNvSpPr>
          <p:nvPr/>
        </p:nvSpPr>
        <p:spPr bwMode="auto">
          <a:xfrm>
            <a:off x="1692275" y="4349750"/>
            <a:ext cx="2597150" cy="812800"/>
          </a:xfrm>
          <a:prstGeom prst="ellipse">
            <a:avLst/>
          </a:prstGeom>
          <a:solidFill>
            <a:srgbClr val="8A7AC4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l-PL" altLang="pl-PL" b="1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ATAK?</a:t>
            </a:r>
          </a:p>
        </p:txBody>
      </p:sp>
      <p:sp>
        <p:nvSpPr>
          <p:cNvPr id="58375" name="Oval 7"/>
          <p:cNvSpPr>
            <a:spLocks noChangeArrowheads="1"/>
          </p:cNvSpPr>
          <p:nvPr/>
        </p:nvSpPr>
        <p:spPr bwMode="auto">
          <a:xfrm>
            <a:off x="3225800" y="5430838"/>
            <a:ext cx="2930525" cy="806450"/>
          </a:xfrm>
          <a:prstGeom prst="ellipse">
            <a:avLst/>
          </a:prstGeom>
          <a:solidFill>
            <a:srgbClr val="AC00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l-PL" altLang="pl-PL" b="1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NAPIĘCIE!!!</a:t>
            </a:r>
          </a:p>
        </p:txBody>
      </p:sp>
      <p:pic>
        <p:nvPicPr>
          <p:cNvPr id="58380" name="Picture 12" descr="j02851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25" y="0"/>
            <a:ext cx="2300288" cy="150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82" name="Oval 14"/>
          <p:cNvSpPr>
            <a:spLocks noChangeArrowheads="1"/>
          </p:cNvSpPr>
          <p:nvPr/>
        </p:nvSpPr>
        <p:spPr bwMode="auto">
          <a:xfrm>
            <a:off x="5219700" y="4349750"/>
            <a:ext cx="2597150" cy="812800"/>
          </a:xfrm>
          <a:prstGeom prst="ellipse">
            <a:avLst/>
          </a:prstGeom>
          <a:solidFill>
            <a:srgbClr val="8A7AC4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pl-PL" altLang="pl-PL" b="1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UCIECZKA?</a:t>
            </a:r>
          </a:p>
        </p:txBody>
      </p:sp>
    </p:spTree>
    <p:extLst>
      <p:ext uri="{BB962C8B-B14F-4D97-AF65-F5344CB8AC3E}">
        <p14:creationId xmlns:p14="http://schemas.microsoft.com/office/powerpoint/2010/main" val="32011558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pl-PL" dirty="0" smtClean="0"/>
              <a:t>Nauczyciel </a:t>
            </a:r>
            <a:r>
              <a:rPr lang="mr-IN" dirty="0" smtClean="0"/>
              <a:t>–</a:t>
            </a:r>
            <a:r>
              <a:rPr lang="pl-PL" dirty="0" smtClean="0"/>
              <a:t> zawód? Powołanie? Pasja?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dirty="0" smtClean="0"/>
              <a:t>Red. Popek, Winiarz, 2009</a:t>
            </a:r>
            <a:endParaRPr lang="pl-PL" dirty="0"/>
          </a:p>
        </p:txBody>
      </p:sp>
      <p:pic>
        <p:nvPicPr>
          <p:cNvPr id="7" name="Symbol zastępczy zawartości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7232" y="2204864"/>
            <a:ext cx="2540000" cy="367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72303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528" y="1600200"/>
            <a:ext cx="678894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9675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Wypalenie zawodowe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17638"/>
            <a:ext cx="8686800" cy="4708525"/>
          </a:xfrm>
        </p:spPr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pl-PL" altLang="pl-PL" sz="2800" dirty="0" smtClean="0">
                <a:latin typeface="Cambria" charset="0"/>
                <a:ea typeface="Cambria" charset="0"/>
                <a:cs typeface="Cambria" charset="0"/>
              </a:rPr>
              <a:t>Odpowiedź </a:t>
            </a:r>
            <a:r>
              <a:rPr lang="pl-PL" altLang="pl-PL" sz="2800" dirty="0">
                <a:latin typeface="Cambria" charset="0"/>
                <a:ea typeface="Cambria" charset="0"/>
                <a:cs typeface="Cambria" charset="0"/>
              </a:rPr>
              <a:t>jednostki na chroniczny stres, związany z pracą zawodową. Pojawia się w zawodach, których wspólną cechą jest kontakt z innymi ludźmi</a:t>
            </a:r>
            <a:r>
              <a:rPr lang="pl-PL" altLang="pl-PL" sz="2800" dirty="0" smtClean="0">
                <a:latin typeface="Cambria" charset="0"/>
                <a:ea typeface="Cambria" charset="0"/>
                <a:cs typeface="Cambria" charset="0"/>
              </a:rPr>
              <a:t>.</a:t>
            </a:r>
          </a:p>
          <a:p>
            <a:pPr>
              <a:buClr>
                <a:schemeClr val="accent2"/>
              </a:buClr>
              <a:buSzPct val="80000"/>
              <a:buNone/>
            </a:pPr>
            <a:r>
              <a:rPr lang="pl-PL" altLang="pl-PL" sz="2800" dirty="0" smtClean="0">
                <a:latin typeface="Cambria" charset="0"/>
                <a:ea typeface="Cambria" charset="0"/>
                <a:cs typeface="Cambria" charset="0"/>
              </a:rPr>
              <a:t>KOMPONENTY:</a:t>
            </a:r>
            <a:endParaRPr lang="pl-PL" altLang="pl-PL" dirty="0">
              <a:latin typeface="Cambria" charset="0"/>
              <a:ea typeface="Cambria" charset="0"/>
              <a:cs typeface="Cambria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971600" y="6453336"/>
            <a:ext cx="7128792" cy="397769"/>
          </a:xfrm>
        </p:spPr>
        <p:txBody>
          <a:bodyPr/>
          <a:lstStyle/>
          <a:p>
            <a:pPr>
              <a:defRPr/>
            </a:pPr>
            <a:r>
              <a:rPr lang="pl-PL" dirty="0" err="1"/>
              <a:t>Maslasch</a:t>
            </a:r>
            <a:r>
              <a:rPr lang="pl-PL" dirty="0"/>
              <a:t>. </a:t>
            </a:r>
            <a:r>
              <a:rPr lang="pl-PL" dirty="0" err="1"/>
              <a:t>Schaufeli</a:t>
            </a:r>
            <a:r>
              <a:rPr lang="pl-PL" dirty="0"/>
              <a:t>, </a:t>
            </a:r>
            <a:r>
              <a:rPr lang="pl-PL" dirty="0" err="1"/>
              <a:t>Leiter</a:t>
            </a:r>
            <a:r>
              <a:rPr lang="pl-PL" dirty="0"/>
              <a:t>, </a:t>
            </a:r>
            <a:r>
              <a:rPr lang="pl-PL" dirty="0" smtClean="0"/>
              <a:t>2001; </a:t>
            </a:r>
            <a:r>
              <a:rPr lang="pl-PL" dirty="0" err="1" smtClean="0"/>
              <a:t>Maslasch</a:t>
            </a:r>
            <a:r>
              <a:rPr lang="pl-PL" dirty="0" smtClean="0"/>
              <a:t>, </a:t>
            </a:r>
            <a:r>
              <a:rPr lang="pl-PL" dirty="0" err="1" smtClean="0"/>
              <a:t>Leiter</a:t>
            </a:r>
            <a:r>
              <a:rPr lang="pl-PL" dirty="0" smtClean="0"/>
              <a:t>, 2011; </a:t>
            </a:r>
            <a:r>
              <a:rPr lang="pl-PL" dirty="0" err="1"/>
              <a:t>Hreciński</a:t>
            </a:r>
            <a:r>
              <a:rPr lang="pl-PL" dirty="0"/>
              <a:t>, 2017; Mańkowska, 2017, 2018</a:t>
            </a:r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369" y="2713731"/>
            <a:ext cx="9036496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1325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Sygnały ostrzegawcze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5000"/>
              </a:lnSpc>
              <a:buClr>
                <a:srgbClr val="9900CC"/>
              </a:buClr>
              <a:buSzPct val="150000"/>
              <a:buFontTx/>
              <a:buChar char="•"/>
            </a:pPr>
            <a:endParaRPr lang="pl-PL" altLang="pl-PL" dirty="0" smtClean="0">
              <a:latin typeface="Cambria" charset="0"/>
              <a:ea typeface="Cambria" charset="0"/>
              <a:cs typeface="Cambria" charset="0"/>
            </a:endParaRPr>
          </a:p>
          <a:p>
            <a:pPr>
              <a:lnSpc>
                <a:spcPct val="125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Fizyczne</a:t>
            </a:r>
            <a:endParaRPr lang="pl-PL" altLang="pl-PL" dirty="0">
              <a:latin typeface="Cambria" charset="0"/>
              <a:ea typeface="Cambria" charset="0"/>
              <a:cs typeface="Cambria" charset="0"/>
            </a:endParaRPr>
          </a:p>
          <a:p>
            <a:pPr>
              <a:lnSpc>
                <a:spcPct val="125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Emocjonalne</a:t>
            </a:r>
          </a:p>
          <a:p>
            <a:pPr>
              <a:lnSpc>
                <a:spcPct val="125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Behawioralne</a:t>
            </a:r>
          </a:p>
          <a:p>
            <a:pPr>
              <a:lnSpc>
                <a:spcPct val="125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Rodzinne i społeczne</a:t>
            </a:r>
          </a:p>
          <a:p>
            <a:pPr>
              <a:lnSpc>
                <a:spcPct val="125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Związane z </a:t>
            </a: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pracą</a:t>
            </a:r>
            <a:endParaRPr lang="pl-PL" altLang="pl-PL" dirty="0"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328120" cy="365125"/>
          </a:xfrm>
        </p:spPr>
        <p:txBody>
          <a:bodyPr/>
          <a:lstStyle/>
          <a:p>
            <a:pPr>
              <a:defRPr/>
            </a:pPr>
            <a:r>
              <a:rPr lang="pl-PL" dirty="0" err="1" smtClean="0"/>
              <a:t>Maslasch</a:t>
            </a:r>
            <a:r>
              <a:rPr lang="pl-PL" dirty="0" smtClean="0"/>
              <a:t>. </a:t>
            </a:r>
            <a:r>
              <a:rPr lang="pl-PL" dirty="0" err="1" smtClean="0"/>
              <a:t>Schaufeli</a:t>
            </a:r>
            <a:r>
              <a:rPr lang="pl-PL" dirty="0" smtClean="0"/>
              <a:t>, </a:t>
            </a:r>
            <a:r>
              <a:rPr lang="pl-PL" dirty="0" err="1" smtClean="0"/>
              <a:t>Leiter</a:t>
            </a:r>
            <a:r>
              <a:rPr lang="pl-PL" dirty="0" smtClean="0"/>
              <a:t>, 2001; Mańkowska, 2017, 2018</a:t>
            </a:r>
            <a:endParaRPr lang="pl-PL" dirty="0"/>
          </a:p>
        </p:txBody>
      </p:sp>
      <p:pic>
        <p:nvPicPr>
          <p:cNvPr id="5" name="Symbol zastępczy zawartości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556833" y="1794794"/>
            <a:ext cx="312996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901940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704856" cy="1143000"/>
          </a:xfrm>
        </p:spPr>
        <p:txBody>
          <a:bodyPr/>
          <a:lstStyle/>
          <a:p>
            <a:r>
              <a:rPr lang="pl-PL" dirty="0" smtClean="0"/>
              <a:t>Stopnie wypalenia zawodowego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l-PL" b="1" dirty="0" smtClean="0"/>
              <a:t>I STOPIEŃ</a:t>
            </a:r>
          </a:p>
          <a:p>
            <a:pPr marL="0" indent="0">
              <a:lnSpc>
                <a:spcPct val="90000"/>
              </a:lnSpc>
              <a:buFont typeface="Wingdings" charset="2"/>
              <a:buNone/>
            </a:pP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OBJAWY: </a:t>
            </a:r>
          </a:p>
          <a:p>
            <a:pPr marL="0" indent="0">
              <a:lnSpc>
                <a:spcPct val="90000"/>
              </a:lnSpc>
              <a:buFont typeface="Wingdings" charset="2"/>
              <a:buNone/>
            </a:pP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bóle </a:t>
            </a: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głowy, bezsenność, przeziębienia, uczucie </a:t>
            </a: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irytacji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altLang="pl-PL" b="1" dirty="0" smtClean="0">
                <a:latin typeface="Cambria" charset="0"/>
                <a:ea typeface="Cambria" charset="0"/>
                <a:cs typeface="Cambria" charset="0"/>
              </a:rPr>
              <a:t>POTRZEBNY: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altLang="pl-PL" b="1" dirty="0" smtClean="0">
                <a:latin typeface="Cambria" charset="0"/>
                <a:ea typeface="Cambria" charset="0"/>
                <a:cs typeface="Cambria" charset="0"/>
              </a:rPr>
              <a:t>krótki </a:t>
            </a:r>
            <a:r>
              <a:rPr lang="pl-PL" altLang="pl-PL" b="1" dirty="0">
                <a:latin typeface="Cambria" charset="0"/>
                <a:ea typeface="Cambria" charset="0"/>
                <a:cs typeface="Cambria" charset="0"/>
              </a:rPr>
              <a:t>odpoczynek, hobby, zmniejszenie obciążenia pracą</a:t>
            </a:r>
            <a:endParaRPr lang="pl-PL" altLang="pl-PL" dirty="0">
              <a:latin typeface="Cambria" charset="0"/>
              <a:ea typeface="Cambria" charset="0"/>
              <a:cs typeface="Cambria" charset="0"/>
            </a:endParaRPr>
          </a:p>
          <a:p>
            <a:pPr marL="0" indent="0">
              <a:lnSpc>
                <a:spcPct val="90000"/>
              </a:lnSpc>
              <a:buFont typeface="Wingdings" charset="2"/>
              <a:buNone/>
            </a:pPr>
            <a:endParaRPr lang="pl-PL" altLang="pl-PL" dirty="0" smtClean="0">
              <a:solidFill>
                <a:srgbClr val="5F5F5F"/>
              </a:solidFill>
              <a:latin typeface="Tahoma" charset="0"/>
            </a:endParaRPr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048200" cy="365125"/>
          </a:xfrm>
        </p:spPr>
        <p:txBody>
          <a:bodyPr/>
          <a:lstStyle/>
          <a:p>
            <a:pPr>
              <a:defRPr/>
            </a:pPr>
            <a:r>
              <a:rPr lang="pl-PL" dirty="0" err="1"/>
              <a:t>Maslasch</a:t>
            </a:r>
            <a:r>
              <a:rPr lang="pl-PL" dirty="0"/>
              <a:t>. </a:t>
            </a:r>
            <a:r>
              <a:rPr lang="pl-PL" dirty="0" err="1"/>
              <a:t>Schaufeli</a:t>
            </a:r>
            <a:r>
              <a:rPr lang="pl-PL" dirty="0"/>
              <a:t>, </a:t>
            </a:r>
            <a:r>
              <a:rPr lang="pl-PL" dirty="0" err="1"/>
              <a:t>Leiter</a:t>
            </a:r>
            <a:r>
              <a:rPr lang="pl-PL" dirty="0"/>
              <a:t>, </a:t>
            </a:r>
            <a:r>
              <a:rPr lang="pl-PL" dirty="0" smtClean="0"/>
              <a:t>2001; Baka, Cieślak, 2010; Mańkowska, 2017, 2018</a:t>
            </a:r>
            <a:endParaRPr lang="pl-PL" dirty="0"/>
          </a:p>
          <a:p>
            <a:pPr>
              <a:defRPr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5" y="4725145"/>
            <a:ext cx="2675493" cy="15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56650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704856" cy="1143000"/>
          </a:xfrm>
        </p:spPr>
        <p:txBody>
          <a:bodyPr/>
          <a:lstStyle/>
          <a:p>
            <a:r>
              <a:rPr lang="pl-PL" dirty="0" smtClean="0"/>
              <a:t>Stopnie wypalenia zawodowego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l-PL" b="1" dirty="0" smtClean="0"/>
              <a:t>II STOPIEŃ</a:t>
            </a:r>
          </a:p>
          <a:p>
            <a:pPr marL="0" indent="0">
              <a:lnSpc>
                <a:spcPct val="90000"/>
              </a:lnSpc>
              <a:buFont typeface="Wingdings" charset="2"/>
              <a:buNone/>
            </a:pP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OBJAWY: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symptomy stałe, trwają </a:t>
            </a: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dłużej</a:t>
            </a: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, wybuchy irytacji, pogarda, </a:t>
            </a: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gorsze </a:t>
            </a: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wykonywanie zadań zawodowych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altLang="pl-PL" b="1" dirty="0" smtClean="0">
                <a:latin typeface="Cambria" charset="0"/>
                <a:ea typeface="Cambria" charset="0"/>
                <a:cs typeface="Cambria" charset="0"/>
              </a:rPr>
              <a:t>POTRZEBNY: </a:t>
            </a:r>
            <a:r>
              <a:rPr lang="pl-PL" altLang="pl-PL" b="1" dirty="0">
                <a:latin typeface="Cambria" charset="0"/>
                <a:ea typeface="Cambria" charset="0"/>
                <a:cs typeface="Cambria" charset="0"/>
              </a:rPr>
              <a:t>dłuższy odpoczynek, zainteresowanie czymś innym </a:t>
            </a:r>
            <a:br>
              <a:rPr lang="pl-PL" altLang="pl-PL" b="1" dirty="0">
                <a:latin typeface="Cambria" charset="0"/>
                <a:ea typeface="Cambria" charset="0"/>
                <a:cs typeface="Cambria" charset="0"/>
              </a:rPr>
            </a:br>
            <a:r>
              <a:rPr lang="pl-PL" altLang="pl-PL" b="1" dirty="0">
                <a:latin typeface="Cambria" charset="0"/>
                <a:ea typeface="Cambria" charset="0"/>
                <a:cs typeface="Cambria" charset="0"/>
              </a:rPr>
              <a:t>niż praca, pomoc bliskich</a:t>
            </a:r>
            <a:endParaRPr lang="pl-PL" altLang="pl-PL" dirty="0">
              <a:latin typeface="Cambria" charset="0"/>
              <a:ea typeface="Cambria" charset="0"/>
              <a:cs typeface="Cambria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pl-PL" altLang="pl-PL" b="1" dirty="0" smtClean="0">
              <a:latin typeface="Cambria" charset="0"/>
              <a:ea typeface="Cambria" charset="0"/>
              <a:cs typeface="Cambria" charset="0"/>
            </a:endParaRPr>
          </a:p>
          <a:p>
            <a:pPr marL="0" indent="0">
              <a:lnSpc>
                <a:spcPct val="90000"/>
              </a:lnSpc>
              <a:buFont typeface="Wingdings" charset="2"/>
              <a:buNone/>
            </a:pPr>
            <a:r>
              <a:rPr lang="pl-PL" altLang="pl-PL" dirty="0" smtClean="0">
                <a:solidFill>
                  <a:srgbClr val="5F5F5F"/>
                </a:solidFill>
                <a:latin typeface="Tahoma" charset="0"/>
              </a:rPr>
              <a:t>; </a:t>
            </a:r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</p:spPr>
        <p:txBody>
          <a:bodyPr/>
          <a:lstStyle/>
          <a:p>
            <a:pPr>
              <a:defRPr/>
            </a:pPr>
            <a:r>
              <a:rPr lang="pl-PL" dirty="0" err="1"/>
              <a:t>Maslasch</a:t>
            </a:r>
            <a:r>
              <a:rPr lang="pl-PL" dirty="0"/>
              <a:t>. </a:t>
            </a:r>
            <a:r>
              <a:rPr lang="pl-PL" dirty="0" err="1"/>
              <a:t>Schaufeli</a:t>
            </a:r>
            <a:r>
              <a:rPr lang="pl-PL" dirty="0"/>
              <a:t>, </a:t>
            </a:r>
            <a:r>
              <a:rPr lang="pl-PL" dirty="0" err="1"/>
              <a:t>Leiter</a:t>
            </a:r>
            <a:r>
              <a:rPr lang="pl-PL" dirty="0"/>
              <a:t>, 2001; Baka, Cieślak, </a:t>
            </a:r>
            <a:r>
              <a:rPr lang="pl-PL" dirty="0" smtClean="0"/>
              <a:t>2010; Mańkowska, 2017, 2018</a:t>
            </a:r>
            <a:endParaRPr lang="pl-PL" dirty="0"/>
          </a:p>
          <a:p>
            <a:pPr>
              <a:defRPr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4824758"/>
            <a:ext cx="2675493" cy="15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3822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704856" cy="1143000"/>
          </a:xfrm>
        </p:spPr>
        <p:txBody>
          <a:bodyPr/>
          <a:lstStyle/>
          <a:p>
            <a:r>
              <a:rPr lang="pl-PL" dirty="0" smtClean="0"/>
              <a:t>Stopnie wypalenia zawodowego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556793"/>
            <a:ext cx="8507288" cy="4570572"/>
          </a:xfrm>
        </p:spPr>
        <p:txBody>
          <a:bodyPr/>
          <a:lstStyle/>
          <a:p>
            <a:pPr algn="ctr"/>
            <a:r>
              <a:rPr lang="pl-PL" b="1" dirty="0" smtClean="0"/>
              <a:t>III STOPIEŃ</a:t>
            </a:r>
          </a:p>
          <a:p>
            <a:pPr marL="0" indent="0">
              <a:lnSpc>
                <a:spcPct val="90000"/>
              </a:lnSpc>
              <a:buFont typeface="Wingdings" charset="2"/>
              <a:buNone/>
            </a:pPr>
            <a:r>
              <a:rPr lang="pl-PL" altLang="pl-PL" sz="3000" dirty="0" smtClean="0">
                <a:latin typeface="Cambria" charset="0"/>
                <a:ea typeface="Cambria" charset="0"/>
                <a:cs typeface="Cambria" charset="0"/>
              </a:rPr>
              <a:t>OBJAWY: syndromy </a:t>
            </a:r>
            <a:r>
              <a:rPr lang="pl-PL" altLang="pl-PL" sz="3000" dirty="0">
                <a:latin typeface="Cambria" charset="0"/>
                <a:ea typeface="Cambria" charset="0"/>
                <a:cs typeface="Cambria" charset="0"/>
              </a:rPr>
              <a:t>stają się chroniczne; </a:t>
            </a:r>
            <a:br>
              <a:rPr lang="pl-PL" altLang="pl-PL" sz="3000" dirty="0">
                <a:latin typeface="Cambria" charset="0"/>
                <a:ea typeface="Cambria" charset="0"/>
                <a:cs typeface="Cambria" charset="0"/>
              </a:rPr>
            </a:br>
            <a:r>
              <a:rPr lang="pl-PL" altLang="pl-PL" sz="3000" dirty="0">
                <a:latin typeface="Cambria" charset="0"/>
                <a:ea typeface="Cambria" charset="0"/>
                <a:cs typeface="Cambria" charset="0"/>
              </a:rPr>
              <a:t>wiele objawów psychosomatycznych: </a:t>
            </a:r>
            <a:br>
              <a:rPr lang="pl-PL" altLang="pl-PL" sz="3000" dirty="0">
                <a:latin typeface="Cambria" charset="0"/>
                <a:ea typeface="Cambria" charset="0"/>
                <a:cs typeface="Cambria" charset="0"/>
              </a:rPr>
            </a:br>
            <a:r>
              <a:rPr lang="pl-PL" altLang="pl-PL" sz="3000" dirty="0">
                <a:latin typeface="Cambria" charset="0"/>
                <a:ea typeface="Cambria" charset="0"/>
                <a:cs typeface="Cambria" charset="0"/>
              </a:rPr>
              <a:t>wrzody żołądka, nadciśnienie, napady depresji, poczucie osamotnienia, izolacji; kryzysy małżeńskie, rodzinne, przyjacielskie</a:t>
            </a:r>
          </a:p>
          <a:p>
            <a:pPr>
              <a:buClr>
                <a:schemeClr val="accent2"/>
              </a:buClr>
              <a:buSzPct val="80000"/>
              <a:buNone/>
            </a:pPr>
            <a:r>
              <a:rPr lang="pl-PL" altLang="pl-PL" sz="3000" b="1" dirty="0" smtClean="0">
                <a:latin typeface="Cambria" charset="0"/>
                <a:ea typeface="Cambria" charset="0"/>
                <a:cs typeface="Cambria" charset="0"/>
              </a:rPr>
              <a:t>POTRZEBNY: kontakt </a:t>
            </a:r>
            <a:r>
              <a:rPr lang="pl-PL" altLang="pl-PL" sz="3000" b="1" dirty="0">
                <a:latin typeface="Cambria" charset="0"/>
                <a:ea typeface="Cambria" charset="0"/>
                <a:cs typeface="Cambria" charset="0"/>
              </a:rPr>
              <a:t>z profesjonalistą (lekarzem, psychologiem), </a:t>
            </a:r>
            <a:endParaRPr lang="pl-PL" altLang="pl-PL" sz="3000" b="1" dirty="0" smtClean="0">
              <a:latin typeface="Cambria" charset="0"/>
              <a:ea typeface="Cambria" charset="0"/>
              <a:cs typeface="Cambria" charset="0"/>
            </a:endParaRPr>
          </a:p>
          <a:p>
            <a:pPr>
              <a:buClr>
                <a:schemeClr val="accent2"/>
              </a:buClr>
              <a:buSzPct val="80000"/>
              <a:buNone/>
            </a:pPr>
            <a:r>
              <a:rPr lang="pl-PL" altLang="pl-PL" sz="3000" b="1" dirty="0" smtClean="0">
                <a:latin typeface="Cambria" charset="0"/>
                <a:ea typeface="Cambria" charset="0"/>
                <a:cs typeface="Cambria" charset="0"/>
              </a:rPr>
              <a:t>czasami konieczna </a:t>
            </a:r>
            <a:r>
              <a:rPr lang="pl-PL" altLang="pl-PL" sz="3000" b="1" dirty="0">
                <a:latin typeface="Cambria" charset="0"/>
                <a:ea typeface="Cambria" charset="0"/>
                <a:cs typeface="Cambria" charset="0"/>
              </a:rPr>
              <a:t>zmiana pracy</a:t>
            </a:r>
            <a:endParaRPr lang="pl-PL" altLang="pl-PL" sz="3000" dirty="0">
              <a:latin typeface="Cambria" charset="0"/>
              <a:ea typeface="Cambria" charset="0"/>
              <a:cs typeface="Cambria" charset="0"/>
            </a:endParaRPr>
          </a:p>
          <a:p>
            <a:pPr marL="0" indent="0">
              <a:lnSpc>
                <a:spcPct val="90000"/>
              </a:lnSpc>
              <a:buFont typeface="Wingdings" charset="2"/>
              <a:buNone/>
            </a:pPr>
            <a:endParaRPr lang="pl-PL" altLang="pl-PL" dirty="0" smtClean="0">
              <a:solidFill>
                <a:srgbClr val="5F5F5F"/>
              </a:solidFill>
              <a:latin typeface="Tahoma" charset="0"/>
            </a:endParaRPr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716234" cy="365125"/>
          </a:xfrm>
        </p:spPr>
        <p:txBody>
          <a:bodyPr/>
          <a:lstStyle/>
          <a:p>
            <a:pPr>
              <a:defRPr/>
            </a:pPr>
            <a:r>
              <a:rPr lang="pl-PL" dirty="0" err="1"/>
              <a:t>Maslasch</a:t>
            </a:r>
            <a:r>
              <a:rPr lang="pl-PL" dirty="0"/>
              <a:t>. </a:t>
            </a:r>
            <a:r>
              <a:rPr lang="pl-PL" dirty="0" err="1"/>
              <a:t>Schaufeli</a:t>
            </a:r>
            <a:r>
              <a:rPr lang="pl-PL" dirty="0"/>
              <a:t>, </a:t>
            </a:r>
            <a:r>
              <a:rPr lang="pl-PL" dirty="0" err="1"/>
              <a:t>Leiter</a:t>
            </a:r>
            <a:r>
              <a:rPr lang="pl-PL" dirty="0"/>
              <a:t>, 2001; Baka, Cieślak, </a:t>
            </a:r>
            <a:r>
              <a:rPr lang="pl-PL" dirty="0" smtClean="0"/>
              <a:t>2010; Mańkowska, 2017, 2018</a:t>
            </a:r>
            <a:endParaRPr lang="pl-PL" dirty="0"/>
          </a:p>
          <a:p>
            <a:pPr>
              <a:defRPr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4846758"/>
            <a:ext cx="2252210" cy="127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4311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7744" y="130622"/>
            <a:ext cx="5792897" cy="697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9298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 smtClean="0">
                <a:latin typeface="Cambria" charset="0"/>
                <a:ea typeface="Cambria" charset="0"/>
                <a:cs typeface="Cambria" charset="0"/>
              </a:rPr>
              <a:t>Obszary </a:t>
            </a:r>
            <a:r>
              <a:rPr lang="pl-PL" altLang="pl-PL" sz="3600" dirty="0">
                <a:latin typeface="Cambria" charset="0"/>
                <a:ea typeface="Cambria" charset="0"/>
                <a:cs typeface="Cambria" charset="0"/>
              </a:rPr>
              <a:t>determinujące rozwój wypalenia zawodowego</a:t>
            </a:r>
            <a:r>
              <a:rPr lang="pl-PL" sz="3600" dirty="0" smtClean="0">
                <a:latin typeface="Cambria" charset="0"/>
                <a:ea typeface="Cambria" charset="0"/>
                <a:cs typeface="Cambria" charset="0"/>
              </a:rPr>
              <a:t> </a:t>
            </a:r>
            <a:endParaRPr lang="pl-PL" sz="3600" dirty="0"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/>
          <a:lstStyle/>
          <a:p>
            <a:pPr>
              <a:spcBef>
                <a:spcPct val="50000"/>
              </a:spcBef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Działania </a:t>
            </a: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doraźne redukujące napięcie</a:t>
            </a:r>
          </a:p>
          <a:p>
            <a:pPr>
              <a:spcBef>
                <a:spcPct val="50000"/>
              </a:spcBef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 „JA” jako źródło stresu</a:t>
            </a:r>
          </a:p>
          <a:p>
            <a:pPr>
              <a:spcBef>
                <a:spcPct val="50000"/>
              </a:spcBef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 Organizacja jako źródło </a:t>
            </a: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stresu</a:t>
            </a:r>
          </a:p>
          <a:p>
            <a:pPr>
              <a:spcBef>
                <a:spcPct val="50000"/>
              </a:spcBef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Zaangażowanie w pracę </a:t>
            </a:r>
            <a:endParaRPr lang="pl-PL" altLang="pl-PL" dirty="0">
              <a:latin typeface="Cambria" charset="0"/>
              <a:ea typeface="Cambria" charset="0"/>
              <a:cs typeface="Cambria" charset="0"/>
            </a:endParaRPr>
          </a:p>
          <a:p>
            <a:pPr>
              <a:spcBef>
                <a:spcPct val="50000"/>
              </a:spcBef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 Balans między pracą, rodziną </a:t>
            </a: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i </a:t>
            </a: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czasem wolnym</a:t>
            </a:r>
          </a:p>
          <a:p>
            <a:pPr>
              <a:spcBef>
                <a:spcPct val="50000"/>
              </a:spcBef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 Relacje z innymi ludźmi</a:t>
            </a:r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1403648" y="6356350"/>
            <a:ext cx="7560840" cy="365125"/>
          </a:xfrm>
        </p:spPr>
        <p:txBody>
          <a:bodyPr/>
          <a:lstStyle/>
          <a:p>
            <a:pPr>
              <a:defRPr/>
            </a:pPr>
            <a:r>
              <a:rPr lang="pl-PL" dirty="0" err="1"/>
              <a:t>Maslasch</a:t>
            </a:r>
            <a:r>
              <a:rPr lang="pl-PL" dirty="0"/>
              <a:t>. </a:t>
            </a:r>
            <a:r>
              <a:rPr lang="pl-PL" dirty="0" err="1"/>
              <a:t>Schaufeli</a:t>
            </a:r>
            <a:r>
              <a:rPr lang="pl-PL" dirty="0"/>
              <a:t>, </a:t>
            </a:r>
            <a:r>
              <a:rPr lang="pl-PL" dirty="0" err="1"/>
              <a:t>Leiter</a:t>
            </a:r>
            <a:r>
              <a:rPr lang="pl-PL" dirty="0"/>
              <a:t>, 2001; </a:t>
            </a:r>
            <a:r>
              <a:rPr lang="pl-PL" dirty="0" smtClean="0"/>
              <a:t>Gonzales-Roma, </a:t>
            </a:r>
            <a:r>
              <a:rPr lang="pl-PL" dirty="0" err="1" smtClean="0"/>
              <a:t>Schaufeli</a:t>
            </a:r>
            <a:r>
              <a:rPr lang="pl-PL" dirty="0" smtClean="0"/>
              <a:t>, </a:t>
            </a:r>
            <a:r>
              <a:rPr lang="pl-PL" dirty="0" err="1" smtClean="0"/>
              <a:t>Bakker</a:t>
            </a:r>
            <a:r>
              <a:rPr lang="pl-PL" dirty="0" smtClean="0"/>
              <a:t>, </a:t>
            </a:r>
            <a:r>
              <a:rPr lang="pl-PL" dirty="0" err="1" smtClean="0"/>
              <a:t>Llorens</a:t>
            </a:r>
            <a:r>
              <a:rPr lang="pl-PL" dirty="0" smtClean="0"/>
              <a:t>, 2006; Baka, Cieślak, 2010</a:t>
            </a:r>
          </a:p>
          <a:p>
            <a:pPr>
              <a:defRPr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06256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/>
              <a:t>Osobowościowe czynniki sprzyjające wypaleniu zawodowemu</a:t>
            </a:r>
            <a:endParaRPr lang="pl-PL" sz="32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7683" y="1630781"/>
            <a:ext cx="4268634" cy="4525963"/>
          </a:xfrm>
          <a:prstGeom prst="rect">
            <a:avLst/>
          </a:prstGeom>
        </p:spPr>
      </p:pic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Autor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8463774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JA jako źródło stresu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Pomagam sobie samemu, jestem dla siebie życzliwy, dodaję sobie otuchy</a:t>
            </a: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?</a:t>
            </a:r>
            <a:endParaRPr lang="pl-PL" altLang="pl-PL" dirty="0">
              <a:latin typeface="Cambria" charset="0"/>
              <a:ea typeface="Cambria" charset="0"/>
              <a:cs typeface="Cambria" charset="0"/>
            </a:endParaRPr>
          </a:p>
          <a:p>
            <a:pPr>
              <a:lnSpc>
                <a:spcPct val="90000"/>
              </a:lnSpc>
              <a:buClr>
                <a:srgbClr val="9900CC"/>
              </a:buClr>
              <a:buSzPct val="150000"/>
              <a:buFontTx/>
              <a:buNone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	       	</a:t>
            </a:r>
            <a:endParaRPr lang="pl-PL" altLang="pl-PL" dirty="0" smtClean="0">
              <a:latin typeface="Cambria" charset="0"/>
              <a:ea typeface="Cambria" charset="0"/>
              <a:cs typeface="Cambria" charset="0"/>
            </a:endParaRPr>
          </a:p>
          <a:p>
            <a:pPr>
              <a:lnSpc>
                <a:spcPct val="90000"/>
              </a:lnSpc>
              <a:buClr>
                <a:srgbClr val="9900CC"/>
              </a:buClr>
              <a:buSzPct val="150000"/>
              <a:buFontTx/>
              <a:buNone/>
            </a:pPr>
            <a:r>
              <a:rPr lang="pl-PL" altLang="pl-PL" sz="4000" dirty="0">
                <a:latin typeface="Cambria" charset="0"/>
                <a:ea typeface="Cambria" charset="0"/>
                <a:cs typeface="Cambria" charset="0"/>
              </a:rPr>
              <a:t>	</a:t>
            </a:r>
            <a:r>
              <a:rPr lang="pl-PL" altLang="pl-PL" sz="4000" dirty="0" smtClean="0">
                <a:latin typeface="Cambria" charset="0"/>
                <a:ea typeface="Cambria" charset="0"/>
                <a:cs typeface="Cambria" charset="0"/>
              </a:rPr>
              <a:t>			czy</a:t>
            </a:r>
            <a:endParaRPr lang="pl-PL" altLang="pl-PL" sz="4000" dirty="0">
              <a:latin typeface="Cambria" charset="0"/>
              <a:ea typeface="Cambria" charset="0"/>
              <a:cs typeface="Cambria" charset="0"/>
            </a:endParaRPr>
          </a:p>
          <a:p>
            <a:pPr>
              <a:lnSpc>
                <a:spcPct val="90000"/>
              </a:lnSpc>
              <a:buClr>
                <a:srgbClr val="9900CC"/>
              </a:buClr>
              <a:buSzPct val="150000"/>
              <a:buFontTx/>
              <a:buNone/>
            </a:pPr>
            <a:endParaRPr lang="pl-PL" altLang="pl-PL" sz="4000" dirty="0">
              <a:latin typeface="Cambria" charset="0"/>
              <a:ea typeface="Cambria" charset="0"/>
              <a:cs typeface="Cambria" charset="0"/>
            </a:endParaRPr>
          </a:p>
          <a:p>
            <a:pPr>
              <a:lnSpc>
                <a:spcPct val="90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Sabotuję swoje działania, skupiam się na wadach i porażkach, blokuję swój rozwój?</a:t>
            </a:r>
            <a:endParaRPr lang="pl-PL" altLang="pl-PL" sz="2400" dirty="0">
              <a:latin typeface="Cambria" charset="0"/>
              <a:ea typeface="Cambria" charset="0"/>
              <a:cs typeface="Cambria" charset="0"/>
            </a:endParaRPr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Autor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980814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Wybór zawodu nauczyciela - decyzja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00" y="1786731"/>
            <a:ext cx="8128000" cy="4152900"/>
          </a:xfrm>
          <a:prstGeom prst="rect">
            <a:avLst/>
          </a:prstGeom>
        </p:spPr>
      </p:pic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dirty="0" smtClean="0"/>
              <a:t>CBOS,  2009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761760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704856" cy="11430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Zaangażowanie w </a:t>
            </a: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pracę </a:t>
            </a:r>
            <a:r>
              <a:rPr lang="mr-IN" altLang="pl-PL" sz="3600" dirty="0" smtClean="0">
                <a:latin typeface="Cambria" charset="0"/>
                <a:ea typeface="Cambria" charset="0"/>
                <a:cs typeface="Cambria" charset="0"/>
              </a:rPr>
              <a:t>–</a:t>
            </a:r>
            <a:r>
              <a:rPr lang="pl-PL" altLang="pl-PL" sz="3600" dirty="0" smtClean="0">
                <a:latin typeface="Cambria" charset="0"/>
                <a:ea typeface="Cambria" charset="0"/>
                <a:cs typeface="Cambria" charset="0"/>
              </a:rPr>
              <a:t> kiedy wypalenie? Kiedy zaangażowanie? </a:t>
            </a:r>
            <a:endParaRPr lang="pl-PL" altLang="pl-PL" sz="3600" dirty="0"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556792"/>
            <a:ext cx="8676456" cy="4525963"/>
          </a:xfrm>
        </p:spPr>
        <p:txBody>
          <a:bodyPr/>
          <a:lstStyle/>
          <a:p>
            <a:r>
              <a:rPr lang="pl-PL" dirty="0" smtClean="0"/>
              <a:t>Wymagania vs zasoby</a:t>
            </a:r>
          </a:p>
          <a:p>
            <a:r>
              <a:rPr lang="pl-PL" dirty="0" smtClean="0"/>
              <a:t>Oddziałują za pomocą dwóch procesów: energetycznego </a:t>
            </a:r>
            <a:r>
              <a:rPr lang="pl-PL" sz="2400" dirty="0" smtClean="0"/>
              <a:t>[wzrost wymagań w pracy skutkuje mobilizacją sił, wysiłkiem wkładanym w pracę po to, by utrzymać wymagany poziom wykonania zadań, ALE wiąże się to z dużymi kosztami psychofizjologicznymi]</a:t>
            </a:r>
          </a:p>
          <a:p>
            <a:r>
              <a:rPr lang="pl-PL" dirty="0" smtClean="0"/>
              <a:t>i motywacyjnego zw. z posiadanymi zasobami </a:t>
            </a:r>
            <a:r>
              <a:rPr lang="pl-PL" sz="2400" dirty="0" smtClean="0"/>
              <a:t>(np. wsparcie społeczne, przekonanie o własnej skuteczności), które prowadzą do wzrostu zaangażowania w pracę i zabezpieczają przed rozwojem wypalenia</a:t>
            </a:r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971600" y="6356351"/>
            <a:ext cx="7416824" cy="313010"/>
          </a:xfrm>
        </p:spPr>
        <p:txBody>
          <a:bodyPr/>
          <a:lstStyle/>
          <a:p>
            <a:pPr>
              <a:defRPr/>
            </a:pPr>
            <a:r>
              <a:rPr lang="pl-PL" dirty="0" err="1" smtClean="0"/>
              <a:t>Demerouti</a:t>
            </a:r>
            <a:r>
              <a:rPr lang="pl-PL" dirty="0" smtClean="0"/>
              <a:t>, </a:t>
            </a:r>
            <a:r>
              <a:rPr lang="pl-PL" dirty="0" err="1" smtClean="0"/>
              <a:t>Bakker</a:t>
            </a:r>
            <a:r>
              <a:rPr lang="pl-PL" dirty="0" smtClean="0"/>
              <a:t>, </a:t>
            </a:r>
            <a:r>
              <a:rPr lang="pl-PL" dirty="0" err="1" smtClean="0"/>
              <a:t>Nnachreiner</a:t>
            </a:r>
            <a:r>
              <a:rPr lang="pl-PL" dirty="0" smtClean="0"/>
              <a:t>, </a:t>
            </a:r>
            <a:r>
              <a:rPr lang="pl-PL" dirty="0" err="1" smtClean="0"/>
              <a:t>Schaufeli</a:t>
            </a:r>
            <a:r>
              <a:rPr lang="pl-PL" dirty="0" smtClean="0"/>
              <a:t>, 2001</a:t>
            </a:r>
            <a:r>
              <a:rPr lang="pl-PL" dirty="0"/>
              <a:t>, 2003; </a:t>
            </a:r>
            <a:r>
              <a:rPr lang="pl-PL" dirty="0" err="1" smtClean="0"/>
              <a:t>Schaufeli</a:t>
            </a:r>
            <a:r>
              <a:rPr lang="pl-PL" dirty="0"/>
              <a:t>, </a:t>
            </a:r>
            <a:r>
              <a:rPr lang="pl-PL" dirty="0" err="1"/>
              <a:t>Bakker</a:t>
            </a:r>
            <a:r>
              <a:rPr lang="pl-PL" dirty="0"/>
              <a:t>, </a:t>
            </a:r>
            <a:r>
              <a:rPr lang="pl-PL" dirty="0" smtClean="0"/>
              <a:t>2004; Baka, Cieślak, 2010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08186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488832" cy="1143000"/>
          </a:xfrm>
        </p:spPr>
        <p:txBody>
          <a:bodyPr/>
          <a:lstStyle/>
          <a:p>
            <a:pPr algn="l"/>
            <a:r>
              <a:rPr lang="pl-PL" altLang="pl-PL" sz="3600" dirty="0">
                <a:latin typeface="Cambria" charset="0"/>
                <a:ea typeface="Cambria" charset="0"/>
                <a:cs typeface="Cambria" charset="0"/>
              </a:rPr>
              <a:t>Balans </a:t>
            </a:r>
            <a:r>
              <a:rPr lang="pl-PL" altLang="pl-PL" sz="3600" dirty="0" smtClean="0">
                <a:latin typeface="Cambria" charset="0"/>
                <a:ea typeface="Cambria" charset="0"/>
                <a:cs typeface="Cambria" charset="0"/>
              </a:rPr>
              <a:t>– </a:t>
            </a:r>
            <a:r>
              <a:rPr lang="pl-PL" altLang="pl-PL" sz="3600" dirty="0">
                <a:latin typeface="Cambria" charset="0"/>
                <a:ea typeface="Cambria" charset="0"/>
                <a:cs typeface="Cambria" charset="0"/>
              </a:rPr>
              <a:t>praca, rodzina, czas </a:t>
            </a:r>
            <a:r>
              <a:rPr lang="pl-PL" altLang="pl-PL" sz="3600" dirty="0" smtClean="0">
                <a:latin typeface="Cambria" charset="0"/>
                <a:ea typeface="Cambria" charset="0"/>
                <a:cs typeface="Cambria" charset="0"/>
              </a:rPr>
              <a:t>wolny...</a:t>
            </a:r>
            <a:endParaRPr lang="pl-PL" sz="3600" dirty="0"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charset="2"/>
              <a:buNone/>
            </a:pP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CO JEST NA TWOIM TALERZU?</a:t>
            </a:r>
          </a:p>
          <a:p>
            <a:pPr>
              <a:lnSpc>
                <a:spcPct val="90000"/>
              </a:lnSpc>
              <a:buClr>
                <a:srgbClr val="9900CC"/>
              </a:buClr>
              <a:buSzPct val="150000"/>
              <a:buFontTx/>
              <a:buChar char="•"/>
            </a:pPr>
            <a:endParaRPr lang="pl-PL" altLang="pl-PL" u="sng" dirty="0">
              <a:latin typeface="Cambria" charset="0"/>
              <a:ea typeface="Cambria" charset="0"/>
              <a:cs typeface="Cambria" charset="0"/>
            </a:endParaRPr>
          </a:p>
          <a:p>
            <a:pPr>
              <a:lnSpc>
                <a:spcPct val="90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Co </a:t>
            </a: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możesz wyrzucić?</a:t>
            </a:r>
          </a:p>
          <a:p>
            <a:pPr>
              <a:lnSpc>
                <a:spcPct val="90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Co może robić ktoś inny?</a:t>
            </a:r>
          </a:p>
          <a:p>
            <a:pPr>
              <a:lnSpc>
                <a:spcPct val="90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Co możesz robić inaczej?</a:t>
            </a:r>
          </a:p>
          <a:p>
            <a:pPr>
              <a:lnSpc>
                <a:spcPct val="90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Czego możesz robić mniej, </a:t>
            </a:r>
            <a:r>
              <a:rPr lang="pl-PL" altLang="pl-PL" dirty="0" smtClean="0">
                <a:latin typeface="Cambria" charset="0"/>
                <a:ea typeface="Cambria" charset="0"/>
                <a:cs typeface="Cambria" charset="0"/>
              </a:rPr>
              <a:t>a </a:t>
            </a: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czego więcej?</a:t>
            </a:r>
          </a:p>
          <a:p>
            <a:pPr>
              <a:lnSpc>
                <a:spcPct val="90000"/>
              </a:lnSpc>
              <a:buClr>
                <a:srgbClr val="9900CC"/>
              </a:buClr>
              <a:buSzPct val="150000"/>
              <a:buFontTx/>
              <a:buChar char="•"/>
            </a:pP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Co chcesz utrzymać – robić tak, </a:t>
            </a:r>
            <a:br>
              <a:rPr lang="pl-PL" altLang="pl-PL" dirty="0">
                <a:latin typeface="Cambria" charset="0"/>
                <a:ea typeface="Cambria" charset="0"/>
                <a:cs typeface="Cambria" charset="0"/>
              </a:rPr>
            </a:br>
            <a:r>
              <a:rPr lang="pl-PL" altLang="pl-PL" dirty="0">
                <a:latin typeface="Cambria" charset="0"/>
                <a:ea typeface="Cambria" charset="0"/>
                <a:cs typeface="Cambria" charset="0"/>
              </a:rPr>
              <a:t>jak dotąd?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4229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Zadowolenie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Zadowolenie zawodowe</a:t>
            </a:r>
          </a:p>
          <a:p>
            <a:r>
              <a:rPr lang="pl-PL" dirty="0" smtClean="0"/>
              <a:t>Zadowolenie z pracy</a:t>
            </a:r>
          </a:p>
          <a:p>
            <a:r>
              <a:rPr lang="pl-PL" dirty="0" smtClean="0"/>
              <a:t>Satysfakcja </a:t>
            </a:r>
            <a:r>
              <a:rPr lang="pl-PL" dirty="0"/>
              <a:t>n</a:t>
            </a:r>
            <a:r>
              <a:rPr lang="pl-PL" dirty="0" smtClean="0"/>
              <a:t>auczycieli</a:t>
            </a:r>
          </a:p>
          <a:p>
            <a:r>
              <a:rPr lang="pl-PL" dirty="0" smtClean="0"/>
              <a:t>Zawodowy sukces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dirty="0" err="1" smtClean="0"/>
              <a:t>Paulik</a:t>
            </a:r>
            <a:r>
              <a:rPr lang="pl-PL" dirty="0" smtClean="0"/>
              <a:t>, 2002; </a:t>
            </a:r>
            <a:r>
              <a:rPr lang="pl-PL" dirty="0" err="1" smtClean="0"/>
              <a:t>Gawda</a:t>
            </a:r>
            <a:r>
              <a:rPr lang="pl-PL" dirty="0" smtClean="0"/>
              <a:t>, 2002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1598141"/>
            <a:ext cx="3020053" cy="226504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3998628"/>
            <a:ext cx="3541266" cy="231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0488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Lęk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91680" y="3429000"/>
            <a:ext cx="6995120" cy="2697163"/>
          </a:xfrm>
        </p:spPr>
        <p:txBody>
          <a:bodyPr/>
          <a:lstStyle/>
          <a:p>
            <a:r>
              <a:rPr lang="pl-PL" sz="2800" dirty="0" smtClean="0"/>
              <a:t>Proces wewnętrzny, nie związany bezpośrednio z zagrożeniem ani bólem</a:t>
            </a:r>
          </a:p>
          <a:p>
            <a:r>
              <a:rPr lang="pl-PL" sz="2800" dirty="0" smtClean="0"/>
              <a:t>Jest wzbudzany wewnętrznie</a:t>
            </a:r>
          </a:p>
          <a:p>
            <a:r>
              <a:rPr lang="pl-PL" sz="2800" dirty="0" smtClean="0"/>
              <a:t>Stanowi antycypację zagrożenia                            w przewidywaniu niebezpieczeństw</a:t>
            </a: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0"/>
            <a:ext cx="4320480" cy="32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6218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1221" y="2204864"/>
            <a:ext cx="6682779" cy="382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1705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000" y="1628800"/>
            <a:ext cx="2997200" cy="2794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046" y="1629163"/>
            <a:ext cx="4390721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54647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0509" y="1600200"/>
            <a:ext cx="600298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6366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Rodzaje zaburzeń lękowych</a:t>
            </a:r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98636"/>
              </p:ext>
            </p:extLst>
          </p:nvPr>
        </p:nvGraphicFramePr>
        <p:xfrm>
          <a:off x="457200" y="1600200"/>
          <a:ext cx="8229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="" xmlns:a16="http://schemas.microsoft.com/office/drawing/2014/main" val="2952436088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804853334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42625044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b="0" dirty="0" smtClean="0"/>
                        <a:t>Rozpoczynające</a:t>
                      </a:r>
                      <a:r>
                        <a:rPr lang="pl-PL" b="0" baseline="0" dirty="0" smtClean="0"/>
                        <a:t> się zwykle w dzieciństwie</a:t>
                      </a:r>
                      <a:endParaRPr lang="pl-PL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 smtClean="0"/>
                        <a:t>Rozpoznawane u dzieci, młodzieży, </a:t>
                      </a:r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dorosłych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 smtClean="0"/>
                        <a:t>Inne niż lękowe zaburzenia</a:t>
                      </a:r>
                      <a:r>
                        <a:rPr lang="pl-PL" b="0" baseline="0" dirty="0" smtClean="0"/>
                        <a:t> u dzieci, gdzie lęk jest istotnym aspektem </a:t>
                      </a:r>
                      <a:endParaRPr lang="pl-PL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70430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dirty="0" smtClean="0"/>
                        <a:t>Lęk przed separacją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dirty="0" smtClean="0"/>
                        <a:t>Zaburzenia lękowe                 w postaci fobii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dirty="0" smtClean="0"/>
                        <a:t>Lęk społeczny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dirty="0" smtClean="0"/>
                        <a:t>Uogólnione zaburzenia lękowe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pl-PL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dirty="0" smtClean="0"/>
                        <a:t>Napady</a:t>
                      </a:r>
                      <a:r>
                        <a:rPr lang="pl-PL" baseline="0" dirty="0" smtClean="0"/>
                        <a:t> paniki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baseline="0" dirty="0" smtClean="0"/>
                        <a:t>Fobia społeczna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baseline="0" dirty="0" smtClean="0"/>
                        <a:t>Fobie specyficzne (ukierunkowane)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baseline="0" dirty="0" smtClean="0"/>
                        <a:t>Zaburzenia kompulsywno-obsesyjne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baseline="0" dirty="0" smtClean="0"/>
                        <a:t>Agorafobia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b="1" baseline="0" dirty="0" smtClean="0"/>
                        <a:t>Reakcja na ciężki stres    i zaburzenia adaptacyjne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pl-P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dirty="0" smtClean="0"/>
                        <a:t>Mutyzm wybiórczy </a:t>
                      </a:r>
                      <a:r>
                        <a:rPr lang="pl-PL" sz="1200" dirty="0" smtClean="0"/>
                        <a:t>(brak lub ograniczenie mówienia w określonych sytuacjach przy zachowaniu rozumienia mowy i możliwości porozumiewania się)</a:t>
                      </a:r>
                      <a:endParaRPr lang="pl-PL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l-PL" dirty="0" smtClean="0"/>
                        <a:t>Mieszane zaburzenia zachowania i emocji </a:t>
                      </a:r>
                      <a:r>
                        <a:rPr lang="pl-PL" sz="1200" dirty="0" smtClean="0"/>
                        <a:t>(różnego typy problemy zachowania i/lub emocji,</a:t>
                      </a:r>
                      <a:r>
                        <a:rPr lang="pl-PL" sz="1200" baseline="0" dirty="0" smtClean="0"/>
                        <a:t> gdzie lęk może w istotny sposób dodatkowo zaburzyć funkcjonowanie dziecka)</a:t>
                      </a:r>
                      <a:endParaRPr lang="pl-PL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5504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71926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dirty="0" smtClean="0"/>
              <a:t>Lęk  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l-PL" altLang="pl-PL" dirty="0" smtClean="0"/>
              <a:t>Lęk przed </a:t>
            </a:r>
            <a:r>
              <a:rPr lang="pl-PL" altLang="pl-PL" dirty="0" smtClean="0">
                <a:solidFill>
                  <a:srgbClr val="FF0000"/>
                </a:solidFill>
              </a:rPr>
              <a:t>…</a:t>
            </a:r>
          </a:p>
          <a:p>
            <a:pPr eaLnBrk="1" hangingPunct="1"/>
            <a:r>
              <a:rPr lang="pl-PL" altLang="pl-PL" dirty="0" smtClean="0"/>
              <a:t>Lęk przed oceną</a:t>
            </a:r>
          </a:p>
          <a:p>
            <a:pPr eaLnBrk="1" hangingPunct="1"/>
            <a:r>
              <a:rPr lang="pl-PL" altLang="pl-PL" dirty="0" smtClean="0"/>
              <a:t>Lęk przed sukcesem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pl-PL" altLang="pl-PL" dirty="0" smtClean="0">
                <a:solidFill>
                  <a:srgbClr val="FF0000"/>
                </a:solidFill>
              </a:rPr>
              <a:t>    …..</a:t>
            </a:r>
          </a:p>
          <a:p>
            <a:pPr eaLnBrk="1" hangingPunct="1"/>
            <a:r>
              <a:rPr lang="pl-PL" altLang="pl-PL" dirty="0" smtClean="0"/>
              <a:t>Lęk przed życiem „po-” </a:t>
            </a:r>
          </a:p>
        </p:txBody>
      </p:sp>
    </p:spTree>
    <p:extLst>
      <p:ext uri="{BB962C8B-B14F-4D97-AF65-F5344CB8AC3E}">
        <p14:creationId xmlns:p14="http://schemas.microsoft.com/office/powerpoint/2010/main" val="164573193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/>
          <a:lstStyle/>
          <a:p>
            <a:r>
              <a:rPr lang="pl-PL" dirty="0"/>
              <a:t>Uwarunkowania  lęku </a:t>
            </a:r>
            <a:r>
              <a:rPr lang="pl-PL" dirty="0" smtClean="0"/>
              <a:t>          w </a:t>
            </a:r>
            <a:r>
              <a:rPr lang="pl-PL" dirty="0"/>
              <a:t>rodzinie</a:t>
            </a:r>
          </a:p>
        </p:txBody>
      </p:sp>
      <p:pic>
        <p:nvPicPr>
          <p:cNvPr id="7" name="Symbol zastępczy zawartości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348880"/>
            <a:ext cx="4038600" cy="3026910"/>
          </a:xfrm>
          <a:prstGeom prst="rect">
            <a:avLst/>
          </a:prstGeom>
        </p:spPr>
      </p:pic>
      <p:pic>
        <p:nvPicPr>
          <p:cNvPr id="9" name="Symbol zastępczy zawartości 8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83136" y="2575027"/>
            <a:ext cx="4038600" cy="269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2245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Wybór </a:t>
            </a:r>
            <a:r>
              <a:rPr lang="pl-PL" dirty="0" smtClean="0"/>
              <a:t>zawodu nauczyciela - korzyści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989931"/>
            <a:ext cx="7620000" cy="3746500"/>
          </a:xfrm>
          <a:prstGeom prst="rect">
            <a:avLst/>
          </a:prstGeom>
        </p:spPr>
      </p:pic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dirty="0" smtClean="0"/>
              <a:t>CBOS, 2009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0485992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pl-PL" dirty="0" smtClean="0"/>
              <a:t>Inne czynniki predysponujące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b="1" dirty="0" smtClean="0"/>
              <a:t>Czynniki biologiczne</a:t>
            </a:r>
          </a:p>
          <a:p>
            <a:r>
              <a:rPr lang="pl-PL" dirty="0" smtClean="0"/>
              <a:t>Podatność genetyczna</a:t>
            </a:r>
          </a:p>
          <a:p>
            <a:r>
              <a:rPr lang="pl-PL" dirty="0" smtClean="0"/>
              <a:t>Komplikacje życia płodowego</a:t>
            </a:r>
          </a:p>
          <a:p>
            <a:r>
              <a:rPr lang="pl-PL" dirty="0" smtClean="0"/>
              <a:t>Choroby we wczesnym dzieciństwie</a:t>
            </a:r>
          </a:p>
          <a:p>
            <a:r>
              <a:rPr lang="pl-PL" dirty="0" smtClean="0"/>
              <a:t>Wczesne zakażenia</a:t>
            </a:r>
          </a:p>
          <a:p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b="1" dirty="0" smtClean="0"/>
              <a:t>Czynniki psychologiczne</a:t>
            </a:r>
          </a:p>
          <a:p>
            <a:r>
              <a:rPr lang="pl-PL" dirty="0" smtClean="0"/>
              <a:t>Niska inteligencja</a:t>
            </a:r>
          </a:p>
          <a:p>
            <a:r>
              <a:rPr lang="pl-PL" dirty="0" smtClean="0"/>
              <a:t>Temperament (</a:t>
            </a:r>
            <a:r>
              <a:rPr lang="pl-PL" i="1" dirty="0"/>
              <a:t>t</a:t>
            </a:r>
            <a:r>
              <a:rPr lang="pl-PL" i="1" dirty="0" smtClean="0"/>
              <a:t>rudny</a:t>
            </a:r>
            <a:r>
              <a:rPr lang="pl-PL" dirty="0" smtClean="0"/>
              <a:t>)</a:t>
            </a:r>
          </a:p>
          <a:p>
            <a:r>
              <a:rPr lang="pl-PL" dirty="0" smtClean="0"/>
              <a:t>Niskie poczucie własnej wartości</a:t>
            </a:r>
          </a:p>
          <a:p>
            <a:r>
              <a:rPr lang="pl-PL" dirty="0" smtClean="0"/>
              <a:t>Zewnętrzne poczucie kontroli</a:t>
            </a:r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2303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/>
          <a:lstStyle/>
          <a:p>
            <a:r>
              <a:rPr lang="pl-PL" dirty="0"/>
              <a:t>Czynniki podtrzymujące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b="1" dirty="0"/>
              <a:t>Osobiste </a:t>
            </a:r>
            <a:endParaRPr lang="pl-PL" b="1" dirty="0" smtClean="0"/>
          </a:p>
          <a:p>
            <a:r>
              <a:rPr lang="pl-PL" dirty="0" smtClean="0"/>
              <a:t>Biologiczne</a:t>
            </a:r>
          </a:p>
          <a:p>
            <a:r>
              <a:rPr lang="pl-PL" dirty="0" smtClean="0"/>
              <a:t>Psychologiczne 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b="1" dirty="0" smtClean="0"/>
              <a:t>Zewnętrzne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Przebieg leczenia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Rodzina i najbliżsi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Rodzice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Czynniki społeczne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 smtClean="0"/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540614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/>
          <a:lstStyle/>
          <a:p>
            <a:r>
              <a:rPr lang="pl-PL" dirty="0" smtClean="0"/>
              <a:t>Czynniki ochronne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b="1" dirty="0"/>
              <a:t>Osobiste </a:t>
            </a:r>
            <a:endParaRPr lang="pl-PL" b="1" dirty="0" smtClean="0"/>
          </a:p>
          <a:p>
            <a:r>
              <a:rPr lang="pl-PL" dirty="0" smtClean="0"/>
              <a:t>Biologiczne</a:t>
            </a:r>
          </a:p>
          <a:p>
            <a:r>
              <a:rPr lang="pl-PL" dirty="0" smtClean="0"/>
              <a:t>Psychologiczne 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b="1" dirty="0" smtClean="0"/>
              <a:t>Zewnętrzne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Przebieg leczenia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Rodzina i najbliżsi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Rodzice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Czynniki społeczne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 smtClean="0"/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011699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</p:spPr>
        <p:txBody>
          <a:bodyPr/>
          <a:lstStyle/>
          <a:p>
            <a:r>
              <a:rPr lang="pl-PL" dirty="0" smtClean="0"/>
              <a:t>Krzyk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308449"/>
            <a:ext cx="4464496" cy="5956579"/>
          </a:xfrm>
          <a:prstGeom prst="rect">
            <a:avLst/>
          </a:prstGeom>
        </p:spPr>
      </p:pic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562600" cy="365125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Krzyk (</a:t>
            </a:r>
            <a:r>
              <a:rPr lang="pl-PL" dirty="0" err="1" smtClean="0"/>
              <a:t>Skrik</a:t>
            </a:r>
            <a:r>
              <a:rPr lang="pl-PL" dirty="0"/>
              <a:t>) </a:t>
            </a:r>
            <a:r>
              <a:rPr lang="pl-PL" dirty="0" smtClean="0"/>
              <a:t>–</a:t>
            </a:r>
            <a:r>
              <a:rPr lang="pl-PL" dirty="0" err="1" smtClean="0"/>
              <a:t>Edvard</a:t>
            </a:r>
            <a:r>
              <a:rPr lang="pl-PL" dirty="0" smtClean="0"/>
              <a:t> Munch, 1893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839845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ytuł 1"/>
          <p:cNvSpPr>
            <a:spLocks noGrp="1"/>
          </p:cNvSpPr>
          <p:nvPr>
            <p:ph type="title" idx="4294967295"/>
          </p:nvPr>
        </p:nvSpPr>
        <p:spPr>
          <a:xfrm>
            <a:off x="1763688" y="274638"/>
            <a:ext cx="6923112" cy="1143000"/>
          </a:xfrm>
        </p:spPr>
        <p:txBody>
          <a:bodyPr anchor="ctr"/>
          <a:lstStyle/>
          <a:p>
            <a:pPr eaLnBrk="1" hangingPunct="1">
              <a:defRPr/>
            </a:pPr>
            <a:r>
              <a:rPr lang="pl-PL" altLang="pl-PL" sz="3600" dirty="0" smtClean="0"/>
              <a:t>F43.1	Zaburzenie stresowe pourazowe  (PTSD)</a:t>
            </a:r>
          </a:p>
        </p:txBody>
      </p:sp>
      <p:sp>
        <p:nvSpPr>
          <p:cNvPr id="129027" name="Symbol zastępczy zawartości 2"/>
          <p:cNvSpPr>
            <a:spLocks noGrp="1"/>
          </p:cNvSpPr>
          <p:nvPr>
            <p:ph idx="4294967295"/>
          </p:nvPr>
        </p:nvSpPr>
        <p:spPr>
          <a:xfrm>
            <a:off x="683568" y="2060848"/>
            <a:ext cx="8003232" cy="4065315"/>
          </a:xfrm>
        </p:spPr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pl-PL" altLang="pl-PL" sz="2000" dirty="0" smtClean="0"/>
              <a:t>... Opóźniona lub przedłużona </a:t>
            </a:r>
            <a:r>
              <a:rPr lang="pl-PL" altLang="pl-PL" sz="2000" b="1" u="sng" dirty="0" smtClean="0"/>
              <a:t>reakcja na stresujące wydarzenie (sytuację) wyjątkowo zagrażające</a:t>
            </a:r>
            <a:r>
              <a:rPr lang="pl-PL" altLang="pl-PL" sz="2000" dirty="0" smtClean="0"/>
              <a:t> lub katastrofalne które mogłoby prawie dla każdego stanowić głęboko przejmujące nieszczęście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pl-PL" altLang="pl-PL" sz="2000" dirty="0" smtClean="0"/>
              <a:t>klęska żywiołowa, katastrofa, wojna, poważny wypadek, seria porażek, cudza śmierć, tortury, akty terroryzmu, gwałt itp.</a:t>
            </a:r>
          </a:p>
          <a:p>
            <a:pPr eaLnBrk="1" hangingPunct="1">
              <a:buFont typeface="Wingdings" charset="2"/>
              <a:buChar char="n"/>
              <a:defRPr/>
            </a:pPr>
            <a:endParaRPr lang="pl-PL" alt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114296052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ytuł 3"/>
          <p:cNvSpPr>
            <a:spLocks noGrp="1"/>
          </p:cNvSpPr>
          <p:nvPr>
            <p:ph type="title" idx="4294967295"/>
          </p:nvPr>
        </p:nvSpPr>
        <p:spPr>
          <a:xfrm>
            <a:off x="1752600" y="243682"/>
            <a:ext cx="6347792" cy="1143000"/>
          </a:xfrm>
        </p:spPr>
        <p:txBody>
          <a:bodyPr anchor="ctr"/>
          <a:lstStyle/>
          <a:p>
            <a:pPr eaLnBrk="1" hangingPunct="1">
              <a:defRPr/>
            </a:pPr>
            <a:r>
              <a:rPr lang="pl-PL" altLang="pl-PL" sz="3600" dirty="0" smtClean="0"/>
              <a:t>Czynniki </a:t>
            </a:r>
            <a:r>
              <a:rPr lang="pl-PL" altLang="pl-PL" sz="3600" dirty="0" err="1" smtClean="0"/>
              <a:t>predystynujące</a:t>
            </a:r>
            <a:r>
              <a:rPr lang="pl-PL" altLang="pl-PL" sz="3600" dirty="0" smtClean="0"/>
              <a:t> do PTSD </a:t>
            </a:r>
          </a:p>
        </p:txBody>
      </p:sp>
      <p:sp>
        <p:nvSpPr>
          <p:cNvPr id="128003" name="Symbol zastępczy zawartości 4"/>
          <p:cNvSpPr>
            <a:spLocks noGrp="1"/>
          </p:cNvSpPr>
          <p:nvPr>
            <p:ph idx="4294967295"/>
          </p:nvPr>
        </p:nvSpPr>
        <p:spPr>
          <a:xfrm>
            <a:off x="683568" y="1447800"/>
            <a:ext cx="8079432" cy="4000500"/>
          </a:xfrm>
        </p:spPr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endParaRPr lang="pl-PL" altLang="pl-PL" dirty="0" smtClean="0"/>
          </a:p>
        </p:txBody>
      </p:sp>
      <p:sp>
        <p:nvSpPr>
          <p:cNvPr id="242691" name="Rectangle 4"/>
          <p:cNvSpPr>
            <a:spLocks noChangeArrowheads="1"/>
          </p:cNvSpPr>
          <p:nvPr/>
        </p:nvSpPr>
        <p:spPr bwMode="auto">
          <a:xfrm>
            <a:off x="3810000" y="1447800"/>
            <a:ext cx="1676400" cy="609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800" b="1">
                <a:latin typeface="Times New Roman" panose="02020603050405020304" pitchFamily="18" charset="0"/>
              </a:rPr>
              <a:t>URAZ</a:t>
            </a:r>
            <a:endParaRPr lang="pl-PL" altLang="pl-PL" sz="2400">
              <a:latin typeface="Times New Roman" panose="02020603050405020304" pitchFamily="18" charset="0"/>
            </a:endParaRPr>
          </a:p>
        </p:txBody>
      </p:sp>
      <p:sp>
        <p:nvSpPr>
          <p:cNvPr id="242692" name="Rectangle 6"/>
          <p:cNvSpPr>
            <a:spLocks noChangeArrowheads="1"/>
          </p:cNvSpPr>
          <p:nvPr/>
        </p:nvSpPr>
        <p:spPr bwMode="auto">
          <a:xfrm>
            <a:off x="2362200" y="2514600"/>
            <a:ext cx="4800600" cy="1219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b="1">
                <a:latin typeface="Times New Roman" panose="02020603050405020304" pitchFamily="18" charset="0"/>
              </a:rPr>
              <a:t>SIEĆ    STRACHU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b="1">
                <a:latin typeface="Times New Roman" panose="02020603050405020304" pitchFamily="18" charset="0"/>
              </a:rPr>
              <a:t>Ponowne doświadczanie  Pobudzenie</a:t>
            </a:r>
            <a:endParaRPr lang="pl-PL" altLang="pl-PL" sz="2400">
              <a:latin typeface="Times New Roman" panose="02020603050405020304" pitchFamily="18" charset="0"/>
            </a:endParaRPr>
          </a:p>
        </p:txBody>
      </p:sp>
      <p:sp>
        <p:nvSpPr>
          <p:cNvPr id="242693" name="Rectangle 8"/>
          <p:cNvSpPr>
            <a:spLocks noChangeArrowheads="1"/>
          </p:cNvSpPr>
          <p:nvPr/>
        </p:nvSpPr>
        <p:spPr bwMode="auto">
          <a:xfrm>
            <a:off x="2438400" y="4191000"/>
            <a:ext cx="4724400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b="1">
                <a:latin typeface="Times New Roman" panose="02020603050405020304" pitchFamily="18" charset="0"/>
              </a:rPr>
              <a:t>STRATEGIE UNIKANIA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b="1">
                <a:latin typeface="Times New Roman" panose="02020603050405020304" pitchFamily="18" charset="0"/>
              </a:rPr>
              <a:t>Unikanie aktywne      Dysocjacja</a:t>
            </a:r>
            <a:endParaRPr lang="pl-PL" altLang="pl-PL" sz="2400">
              <a:latin typeface="Times New Roman" panose="02020603050405020304" pitchFamily="18" charset="0"/>
            </a:endParaRPr>
          </a:p>
        </p:txBody>
      </p:sp>
      <p:sp>
        <p:nvSpPr>
          <p:cNvPr id="242694" name="Rectangle 10"/>
          <p:cNvSpPr>
            <a:spLocks noChangeArrowheads="1"/>
          </p:cNvSpPr>
          <p:nvPr/>
        </p:nvSpPr>
        <p:spPr bwMode="auto">
          <a:xfrm>
            <a:off x="1752600" y="5562600"/>
            <a:ext cx="6019800" cy="685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b="1">
                <a:latin typeface="Times New Roman" panose="02020603050405020304" pitchFamily="18" charset="0"/>
              </a:rPr>
              <a:t>Upośledzone przetwarzanie emocjonalne</a:t>
            </a:r>
            <a:endParaRPr lang="pl-PL" altLang="pl-PL" sz="2400">
              <a:latin typeface="Times New Roman" panose="02020603050405020304" pitchFamily="18" charset="0"/>
            </a:endParaRPr>
          </a:p>
        </p:txBody>
      </p:sp>
      <p:sp>
        <p:nvSpPr>
          <p:cNvPr id="242695" name="Rectangle 12"/>
          <p:cNvSpPr>
            <a:spLocks noChangeArrowheads="1"/>
          </p:cNvSpPr>
          <p:nvPr/>
        </p:nvSpPr>
        <p:spPr bwMode="auto">
          <a:xfrm>
            <a:off x="3581400" y="6477000"/>
            <a:ext cx="2209800" cy="3810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b="1">
                <a:latin typeface="Times New Roman" panose="02020603050405020304" pitchFamily="18" charset="0"/>
              </a:rPr>
              <a:t>PTSD</a:t>
            </a:r>
          </a:p>
        </p:txBody>
      </p:sp>
      <p:sp>
        <p:nvSpPr>
          <p:cNvPr id="242696" name="AutoShape 14"/>
          <p:cNvSpPr>
            <a:spLocks noChangeArrowheads="1"/>
          </p:cNvSpPr>
          <p:nvPr/>
        </p:nvSpPr>
        <p:spPr bwMode="auto">
          <a:xfrm>
            <a:off x="4419600" y="792322"/>
            <a:ext cx="457200" cy="685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42697" name="AutoShape 15"/>
          <p:cNvSpPr>
            <a:spLocks noChangeArrowheads="1"/>
          </p:cNvSpPr>
          <p:nvPr/>
        </p:nvSpPr>
        <p:spPr bwMode="auto">
          <a:xfrm>
            <a:off x="4419600" y="1981200"/>
            <a:ext cx="457200" cy="685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42698" name="AutoShape 16"/>
          <p:cNvSpPr>
            <a:spLocks noChangeArrowheads="1"/>
          </p:cNvSpPr>
          <p:nvPr/>
        </p:nvSpPr>
        <p:spPr bwMode="auto">
          <a:xfrm>
            <a:off x="2667000" y="3581400"/>
            <a:ext cx="381000" cy="914400"/>
          </a:xfrm>
          <a:prstGeom prst="upArrow">
            <a:avLst>
              <a:gd name="adj1" fmla="val 50000"/>
              <a:gd name="adj2" fmla="val 6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42699" name="AutoShape 18"/>
          <p:cNvSpPr>
            <a:spLocks noChangeArrowheads="1"/>
          </p:cNvSpPr>
          <p:nvPr/>
        </p:nvSpPr>
        <p:spPr bwMode="auto">
          <a:xfrm>
            <a:off x="4800600" y="3581400"/>
            <a:ext cx="609600" cy="685800"/>
          </a:xfrm>
          <a:prstGeom prst="downArrow">
            <a:avLst>
              <a:gd name="adj1" fmla="val 50000"/>
              <a:gd name="adj2" fmla="val 2812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42700" name="AutoShape 20"/>
          <p:cNvSpPr>
            <a:spLocks noChangeArrowheads="1"/>
          </p:cNvSpPr>
          <p:nvPr/>
        </p:nvSpPr>
        <p:spPr bwMode="auto">
          <a:xfrm>
            <a:off x="4648200" y="5029200"/>
            <a:ext cx="457200" cy="685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42701" name="AutoShape 22"/>
          <p:cNvSpPr>
            <a:spLocks noChangeArrowheads="1"/>
          </p:cNvSpPr>
          <p:nvPr/>
        </p:nvSpPr>
        <p:spPr bwMode="auto">
          <a:xfrm>
            <a:off x="4495800" y="6172200"/>
            <a:ext cx="6096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42702" name="AutoShape 23"/>
          <p:cNvSpPr>
            <a:spLocks noChangeArrowheads="1"/>
          </p:cNvSpPr>
          <p:nvPr/>
        </p:nvSpPr>
        <p:spPr bwMode="auto">
          <a:xfrm>
            <a:off x="7734300" y="1447800"/>
            <a:ext cx="1447800" cy="5105400"/>
          </a:xfrm>
          <a:prstGeom prst="curvedLeftArrow">
            <a:avLst>
              <a:gd name="adj1" fmla="val 70526"/>
              <a:gd name="adj2" fmla="val 141053"/>
              <a:gd name="adj3" fmla="val 33333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42703" name="Text Box 24"/>
          <p:cNvSpPr txBox="1">
            <a:spLocks noChangeArrowheads="1"/>
          </p:cNvSpPr>
          <p:nvPr/>
        </p:nvSpPr>
        <p:spPr bwMode="auto">
          <a:xfrm>
            <a:off x="395536" y="5562600"/>
            <a:ext cx="12427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l-PL" altLang="pl-PL" sz="1400" b="1" dirty="0" err="1" smtClean="0">
                <a:latin typeface="Times New Roman" panose="02020603050405020304" pitchFamily="18" charset="0"/>
              </a:rPr>
              <a:t>Bryant</a:t>
            </a:r>
            <a:r>
              <a:rPr lang="pl-PL" altLang="pl-PL" sz="1400" b="1" dirty="0" smtClean="0">
                <a:latin typeface="Times New Roman" panose="02020603050405020304" pitchFamily="18" charset="0"/>
              </a:rPr>
              <a:t>, Harvey, 2003</a:t>
            </a:r>
            <a:endParaRPr lang="pl-PL" altLang="pl-PL" sz="14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76525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87823" y="304800"/>
            <a:ext cx="5587851" cy="1216025"/>
          </a:xfrm>
          <a:solidFill>
            <a:srgbClr val="FFCC00"/>
          </a:solidFill>
        </p:spPr>
        <p:txBody>
          <a:bodyPr anchor="ctr"/>
          <a:lstStyle/>
          <a:p>
            <a:pPr eaLnBrk="1" hangingPunct="1">
              <a:defRPr/>
            </a:pPr>
            <a:r>
              <a:rPr lang="pl-PL" altLang="pl-PL" b="1" dirty="0" smtClean="0"/>
              <a:t>F43.1	Zaburzenie stresowe pourazowe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66738" y="1752600"/>
            <a:ext cx="3922712" cy="4772025"/>
          </a:xfrm>
        </p:spPr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endParaRPr lang="pl-PL" altLang="pl-PL" sz="2200" b="1" smtClean="0"/>
          </a:p>
          <a:p>
            <a:pPr eaLnBrk="1" hangingPunct="1">
              <a:buFont typeface="Wingdings" charset="2"/>
              <a:buChar char="n"/>
              <a:defRPr/>
            </a:pPr>
            <a:r>
              <a:rPr lang="pl-PL" altLang="pl-PL" sz="2200" b="1" smtClean="0"/>
              <a:t>(I) Przeżywanie urazu  na nowo</a:t>
            </a:r>
            <a:r>
              <a:rPr lang="pl-PL" altLang="pl-PL" sz="2000" b="1" smtClean="0"/>
              <a:t> 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pl-PL" altLang="pl-PL" sz="2200" smtClean="0"/>
              <a:t>natrętne wspomnienia</a:t>
            </a:r>
            <a:endParaRPr lang="pl-PL" altLang="pl-PL" sz="2000" smtClean="0"/>
          </a:p>
          <a:p>
            <a:pPr eaLnBrk="1" hangingPunct="1">
              <a:buFont typeface="Wingdings" charset="2"/>
              <a:buChar char="n"/>
              <a:defRPr/>
            </a:pPr>
            <a:r>
              <a:rPr lang="pl-PL" altLang="pl-PL" sz="2200" smtClean="0"/>
              <a:t>koszmary senne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pl-PL" altLang="pl-PL" sz="2200" smtClean="0"/>
              <a:t>poczucie powtarzania się zdarzenia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pl-PL" altLang="pl-PL" sz="2200" smtClean="0"/>
              <a:t>silny stres / reakcje fizjologiczne na bodźce podobne do traumatycznych</a:t>
            </a:r>
            <a:r>
              <a:rPr lang="pl-PL" altLang="pl-PL" sz="2600" smtClean="0"/>
              <a:t>  </a:t>
            </a:r>
            <a:endParaRPr lang="pl-PL" altLang="pl-PL" sz="2200" smtClean="0"/>
          </a:p>
        </p:txBody>
      </p:sp>
      <p:graphicFrame>
        <p:nvGraphicFramePr>
          <p:cNvPr id="244739" name="Object 2"/>
          <p:cNvGraphicFramePr>
            <a:graphicFrameLocks noGrp="1" noChangeAspect="1"/>
          </p:cNvGraphicFramePr>
          <p:nvPr>
            <p:ph type="clipArt" sz="half" idx="4294967295"/>
          </p:nvPr>
        </p:nvGraphicFramePr>
        <p:xfrm>
          <a:off x="5137150" y="2725738"/>
          <a:ext cx="3705225" cy="273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Klip" r:id="rId3" imgW="5158658" imgH="3932903" progId="MS_ClipArt_Gallery.2">
                  <p:embed/>
                </p:oleObj>
              </mc:Choice>
              <mc:Fallback>
                <p:oleObj name="Klip" r:id="rId3" imgW="5158658" imgH="3932903" progId="MS_ClipArt_Gallery.2">
                  <p:embed/>
                  <p:pic>
                    <p:nvPicPr>
                      <p:cNvPr id="24473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7150" y="2725738"/>
                        <a:ext cx="3705225" cy="2738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82493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2699791" y="304800"/>
            <a:ext cx="5875883" cy="1216025"/>
          </a:xfrm>
          <a:solidFill>
            <a:srgbClr val="FFCC00"/>
          </a:solidFill>
        </p:spPr>
        <p:txBody>
          <a:bodyPr anchor="ctr"/>
          <a:lstStyle/>
          <a:p>
            <a:pPr eaLnBrk="1" hangingPunct="1">
              <a:defRPr/>
            </a:pPr>
            <a:r>
              <a:rPr lang="pl-PL" altLang="pl-PL" b="1" smtClean="0"/>
              <a:t>F43.1	Zaburzenie stresowe pourazowe</a:t>
            </a:r>
          </a:p>
        </p:txBody>
      </p:sp>
      <p:sp>
        <p:nvSpPr>
          <p:cNvPr id="131075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3568" y="1844824"/>
            <a:ext cx="4896543" cy="4190851"/>
          </a:xfrm>
        </p:spPr>
        <p:txBody>
          <a:bodyPr/>
          <a:lstStyle/>
          <a:p>
            <a:pPr eaLnBrk="1" hangingPunct="1"/>
            <a:r>
              <a:rPr lang="pl-PL" altLang="pl-PL" sz="2200" b="1" dirty="0" smtClean="0"/>
              <a:t>(II) Unikanie działań i sytuacji przypominających o urazie</a:t>
            </a:r>
          </a:p>
          <a:p>
            <a:pPr eaLnBrk="1" hangingPunct="1"/>
            <a:r>
              <a:rPr lang="pl-PL" altLang="pl-PL" sz="2200" dirty="0" smtClean="0"/>
              <a:t>unikanie myśli, uczuć, rozmów, działań związanych z traumą</a:t>
            </a:r>
          </a:p>
          <a:p>
            <a:pPr eaLnBrk="1" hangingPunct="1"/>
            <a:r>
              <a:rPr lang="pl-PL" altLang="pl-PL" sz="2200" dirty="0" smtClean="0"/>
              <a:t>trudność przypomnienia sobie ważnego aspektu zdarzenia,</a:t>
            </a:r>
          </a:p>
          <a:p>
            <a:pPr eaLnBrk="1" hangingPunct="1"/>
            <a:r>
              <a:rPr lang="pl-PL" altLang="pl-PL" sz="2200" dirty="0" smtClean="0"/>
              <a:t>„odrętwienie”, </a:t>
            </a:r>
            <a:r>
              <a:rPr lang="pl-PL" altLang="pl-PL" sz="2200" dirty="0" err="1" smtClean="0"/>
              <a:t>anhedonia</a:t>
            </a:r>
            <a:r>
              <a:rPr lang="pl-PL" altLang="pl-PL" sz="2200" dirty="0" smtClean="0"/>
              <a:t>, pesymizm</a:t>
            </a:r>
          </a:p>
        </p:txBody>
      </p:sp>
      <p:graphicFrame>
        <p:nvGraphicFramePr>
          <p:cNvPr id="245763" name="Object 2"/>
          <p:cNvGraphicFramePr>
            <a:graphicFrameLocks noGrp="1" noChangeAspect="1"/>
          </p:cNvGraphicFramePr>
          <p:nvPr>
            <p:ph type="clipArt" sz="half" idx="4294967295"/>
          </p:nvPr>
        </p:nvGraphicFramePr>
        <p:xfrm>
          <a:off x="5357813" y="2155825"/>
          <a:ext cx="3265487" cy="387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Klip" r:id="rId3" imgW="3211789" imgH="3937452" progId="MS_ClipArt_Gallery.2">
                  <p:embed/>
                </p:oleObj>
              </mc:Choice>
              <mc:Fallback>
                <p:oleObj name="Klip" r:id="rId3" imgW="3211789" imgH="3937452" progId="MS_ClipArt_Gallery.2">
                  <p:embed/>
                  <p:pic>
                    <p:nvPicPr>
                      <p:cNvPr id="24576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3" y="2155825"/>
                        <a:ext cx="3265487" cy="3879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5495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627783" y="304800"/>
            <a:ext cx="5947891" cy="1216025"/>
          </a:xfrm>
          <a:solidFill>
            <a:srgbClr val="FFCC00"/>
          </a:solidFill>
        </p:spPr>
        <p:txBody>
          <a:bodyPr anchor="ctr"/>
          <a:lstStyle/>
          <a:p>
            <a:pPr eaLnBrk="1" hangingPunct="1">
              <a:defRPr/>
            </a:pPr>
            <a:r>
              <a:rPr lang="pl-PL" altLang="pl-PL" b="1" smtClean="0"/>
              <a:t>F43.1	Zaburzenie stresowe pourazowe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3568" y="1772816"/>
            <a:ext cx="4824536" cy="4262859"/>
          </a:xfrm>
        </p:spPr>
        <p:txBody>
          <a:bodyPr/>
          <a:lstStyle/>
          <a:p>
            <a:pPr eaLnBrk="1" hangingPunct="1"/>
            <a:r>
              <a:rPr lang="pl-PL" altLang="pl-PL" sz="2600" b="1" dirty="0" smtClean="0"/>
              <a:t>(III)   Nadmierne pobudzenie</a:t>
            </a:r>
            <a:r>
              <a:rPr lang="pl-PL" altLang="pl-PL" sz="2600" dirty="0" smtClean="0"/>
              <a:t> </a:t>
            </a:r>
          </a:p>
          <a:p>
            <a:pPr eaLnBrk="1" hangingPunct="1"/>
            <a:r>
              <a:rPr lang="pl-PL" altLang="pl-PL" sz="2600" dirty="0" smtClean="0"/>
              <a:t>wzmożona czujność i odruch orientacyjny</a:t>
            </a:r>
          </a:p>
          <a:p>
            <a:pPr eaLnBrk="1" hangingPunct="1"/>
            <a:r>
              <a:rPr lang="pl-PL" altLang="pl-PL" sz="2600" dirty="0" smtClean="0"/>
              <a:t>trudności z zasypianiem, bezsenność</a:t>
            </a:r>
          </a:p>
          <a:p>
            <a:pPr eaLnBrk="1" hangingPunct="1"/>
            <a:r>
              <a:rPr lang="pl-PL" altLang="pl-PL" sz="2600" dirty="0" smtClean="0"/>
              <a:t>trudności z koncentracją</a:t>
            </a:r>
          </a:p>
          <a:p>
            <a:pPr eaLnBrk="1" hangingPunct="1"/>
            <a:r>
              <a:rPr lang="pl-PL" altLang="pl-PL" sz="2600" dirty="0" smtClean="0"/>
              <a:t>dysforia</a:t>
            </a:r>
            <a:r>
              <a:rPr lang="pl-PL" altLang="pl-PL" dirty="0" smtClean="0"/>
              <a:t> </a:t>
            </a:r>
          </a:p>
          <a:p>
            <a:pPr eaLnBrk="1" hangingPunct="1"/>
            <a:endParaRPr lang="pl-PL" altLang="pl-PL" dirty="0" smtClean="0"/>
          </a:p>
        </p:txBody>
      </p:sp>
      <p:graphicFrame>
        <p:nvGraphicFramePr>
          <p:cNvPr id="246787" name="Object 2"/>
          <p:cNvGraphicFramePr>
            <a:graphicFrameLocks noGrp="1" noChangeAspect="1"/>
          </p:cNvGraphicFramePr>
          <p:nvPr>
            <p:ph type="clipArt" sz="half" idx="4294967295"/>
          </p:nvPr>
        </p:nvGraphicFramePr>
        <p:xfrm>
          <a:off x="5137150" y="2413000"/>
          <a:ext cx="3705225" cy="336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0" name="Klip" r:id="rId3" imgW="4214761" imgH="3946013" progId="MS_ClipArt_Gallery.2">
                  <p:embed/>
                </p:oleObj>
              </mc:Choice>
              <mc:Fallback>
                <p:oleObj name="Klip" r:id="rId3" imgW="4214761" imgH="3946013" progId="MS_ClipArt_Gallery.2">
                  <p:embed/>
                  <p:pic>
                    <p:nvPicPr>
                      <p:cNvPr id="24678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7150" y="2413000"/>
                        <a:ext cx="3705225" cy="336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805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4457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pl-PL" sz="4000" dirty="0" smtClean="0"/>
              <a:t> </a:t>
            </a:r>
            <a:br>
              <a:rPr lang="pl-PL" altLang="pl-PL" sz="4000" dirty="0" smtClean="0"/>
            </a:br>
            <a:r>
              <a:rPr lang="pl-PL" altLang="pl-PL" sz="4000" dirty="0">
                <a:solidFill>
                  <a:srgbClr val="1F497D"/>
                </a:solidFill>
              </a:rPr>
              <a:t>Relacja </a:t>
            </a:r>
            <a:r>
              <a:rPr lang="pl-PL" altLang="pl-PL" sz="4000" dirty="0" smtClean="0"/>
              <a:t>stres - choroba</a:t>
            </a:r>
          </a:p>
        </p:txBody>
      </p:sp>
      <p:sp>
        <p:nvSpPr>
          <p:cNvPr id="303107" name="Rectangle 3"/>
          <p:cNvSpPr>
            <a:spLocks noChangeArrowheads="1"/>
          </p:cNvSpPr>
          <p:nvPr/>
        </p:nvSpPr>
        <p:spPr bwMode="auto">
          <a:xfrm>
            <a:off x="1547813" y="2133600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pl-PL" altLang="pl-PL">
                <a:latin typeface="Arial" charset="0"/>
              </a:rPr>
              <a:t>Wcześniejsza</a:t>
            </a:r>
          </a:p>
          <a:p>
            <a:pPr algn="ctr" eaLnBrk="1" hangingPunct="1">
              <a:defRPr/>
            </a:pPr>
            <a:r>
              <a:rPr lang="pl-PL" altLang="pl-PL">
                <a:latin typeface="Arial" charset="0"/>
              </a:rPr>
              <a:t> psychologiczna</a:t>
            </a:r>
          </a:p>
          <a:p>
            <a:pPr algn="ctr" eaLnBrk="1" hangingPunct="1">
              <a:defRPr/>
            </a:pPr>
            <a:r>
              <a:rPr lang="pl-PL" altLang="pl-PL">
                <a:latin typeface="Arial" charset="0"/>
              </a:rPr>
              <a:t> lub fizjologiczna</a:t>
            </a:r>
          </a:p>
          <a:p>
            <a:pPr algn="ctr" eaLnBrk="1" hangingPunct="1">
              <a:defRPr/>
            </a:pPr>
            <a:r>
              <a:rPr lang="pl-PL" altLang="pl-PL">
                <a:latin typeface="Arial" charset="0"/>
              </a:rPr>
              <a:t>podatność  </a:t>
            </a:r>
          </a:p>
          <a:p>
            <a:pPr algn="ctr" eaLnBrk="1" hangingPunct="1">
              <a:defRPr/>
            </a:pPr>
            <a:endParaRPr lang="pl-PL" altLang="pl-PL">
              <a:latin typeface="Arial" charset="0"/>
            </a:endParaRPr>
          </a:p>
        </p:txBody>
      </p:sp>
      <p:sp>
        <p:nvSpPr>
          <p:cNvPr id="303108" name="Rectangle 4"/>
          <p:cNvSpPr>
            <a:spLocks noChangeArrowheads="1"/>
          </p:cNvSpPr>
          <p:nvPr/>
        </p:nvSpPr>
        <p:spPr bwMode="auto">
          <a:xfrm>
            <a:off x="684213" y="1989138"/>
            <a:ext cx="2159000" cy="14176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pl-PL" altLang="pl-PL">
                <a:latin typeface="Arial" panose="020B0604020202020204" pitchFamily="34" charset="0"/>
              </a:rPr>
              <a:t>Wcześniejsza</a:t>
            </a:r>
          </a:p>
          <a:p>
            <a:pPr algn="ctr" eaLnBrk="1" hangingPunct="1"/>
            <a:r>
              <a:rPr lang="pl-PL" altLang="pl-PL">
                <a:latin typeface="Arial" panose="020B0604020202020204" pitchFamily="34" charset="0"/>
              </a:rPr>
              <a:t> psychologiczna</a:t>
            </a:r>
          </a:p>
          <a:p>
            <a:pPr algn="ctr" eaLnBrk="1" hangingPunct="1"/>
            <a:r>
              <a:rPr lang="pl-PL" altLang="pl-PL">
                <a:latin typeface="Arial" panose="020B0604020202020204" pitchFamily="34" charset="0"/>
              </a:rPr>
              <a:t> lub fizjologiczna</a:t>
            </a:r>
          </a:p>
          <a:p>
            <a:pPr algn="ctr" eaLnBrk="1" hangingPunct="1"/>
            <a:r>
              <a:rPr lang="pl-PL" altLang="pl-PL">
                <a:latin typeface="Arial" panose="020B0604020202020204" pitchFamily="34" charset="0"/>
              </a:rPr>
              <a:t>podatność</a:t>
            </a:r>
          </a:p>
        </p:txBody>
      </p:sp>
      <p:sp>
        <p:nvSpPr>
          <p:cNvPr id="303109" name="Rectangle 5"/>
          <p:cNvSpPr>
            <a:spLocks noChangeArrowheads="1"/>
          </p:cNvSpPr>
          <p:nvPr/>
        </p:nvSpPr>
        <p:spPr bwMode="auto">
          <a:xfrm>
            <a:off x="684213" y="4365625"/>
            <a:ext cx="1943100" cy="1057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pl-PL" altLang="pl-PL">
                <a:latin typeface="Arial" charset="0"/>
              </a:rPr>
              <a:t>Ekspozycja </a:t>
            </a:r>
          </a:p>
          <a:p>
            <a:pPr algn="ctr" eaLnBrk="1" hangingPunct="1">
              <a:defRPr/>
            </a:pPr>
            <a:r>
              <a:rPr lang="pl-PL" altLang="pl-PL">
                <a:latin typeface="Arial" charset="0"/>
              </a:rPr>
              <a:t>na </a:t>
            </a:r>
          </a:p>
          <a:p>
            <a:pPr algn="ctr" eaLnBrk="1" hangingPunct="1">
              <a:defRPr/>
            </a:pPr>
            <a:r>
              <a:rPr lang="pl-PL" altLang="pl-PL">
                <a:latin typeface="Arial" charset="0"/>
              </a:rPr>
              <a:t>stres</a:t>
            </a:r>
          </a:p>
        </p:txBody>
      </p:sp>
      <p:sp>
        <p:nvSpPr>
          <p:cNvPr id="303110" name="Rectangle 6"/>
          <p:cNvSpPr>
            <a:spLocks noChangeArrowheads="1"/>
          </p:cNvSpPr>
          <p:nvPr/>
        </p:nvSpPr>
        <p:spPr bwMode="auto">
          <a:xfrm>
            <a:off x="3348038" y="1989138"/>
            <a:ext cx="223202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pl-PL" altLang="pl-PL" sz="1600">
              <a:latin typeface="Arial" charset="0"/>
            </a:endParaRP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Fizjologiczne 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i psychologiczne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zużycie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narządu lub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 systemu</a:t>
            </a:r>
          </a:p>
          <a:p>
            <a:pPr algn="ctr" eaLnBrk="1" hangingPunct="1">
              <a:defRPr/>
            </a:pPr>
            <a:endParaRPr lang="pl-PL" altLang="pl-PL" sz="1600">
              <a:latin typeface="Arial" charset="0"/>
            </a:endParaRPr>
          </a:p>
        </p:txBody>
      </p:sp>
      <p:sp>
        <p:nvSpPr>
          <p:cNvPr id="30311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4213" y="1625725"/>
            <a:ext cx="8301359" cy="4759075"/>
          </a:xfrm>
          <a:solidFill>
            <a:schemeClr val="accent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endParaRPr lang="pl-PL" altLang="pl-PL" dirty="0" smtClean="0"/>
          </a:p>
          <a:p>
            <a:pPr algn="ctr" eaLnBrk="1" hangingPunct="1">
              <a:spcBef>
                <a:spcPct val="0"/>
              </a:spcBef>
              <a:buFont typeface="Wingdings" charset="2"/>
              <a:buNone/>
              <a:defRPr/>
            </a:pPr>
            <a:endParaRPr lang="pl-PL" altLang="pl-PL" sz="1400" dirty="0" smtClean="0"/>
          </a:p>
        </p:txBody>
      </p:sp>
      <p:sp>
        <p:nvSpPr>
          <p:cNvPr id="303112" name="Rectangle 8"/>
          <p:cNvSpPr>
            <a:spLocks noChangeArrowheads="1"/>
          </p:cNvSpPr>
          <p:nvPr/>
        </p:nvSpPr>
        <p:spPr bwMode="auto">
          <a:xfrm>
            <a:off x="3276600" y="4292600"/>
            <a:ext cx="2374900" cy="1441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pl-PL" altLang="pl-PL" sz="1400">
              <a:latin typeface="Arial" charset="0"/>
            </a:endParaRPr>
          </a:p>
          <a:p>
            <a:pPr algn="ctr" eaLnBrk="1" hangingPunct="1">
              <a:defRPr/>
            </a:pPr>
            <a:r>
              <a:rPr lang="pl-PL" altLang="pl-PL" sz="1400">
                <a:latin typeface="Arial" charset="0"/>
              </a:rPr>
              <a:t>Zmiany w</a:t>
            </a:r>
          </a:p>
          <a:p>
            <a:pPr algn="ctr" eaLnBrk="1" hangingPunct="1">
              <a:defRPr/>
            </a:pPr>
            <a:r>
              <a:rPr lang="pl-PL" altLang="pl-PL" sz="1400">
                <a:latin typeface="Arial" charset="0"/>
              </a:rPr>
              <a:t>Zachowaniu, </a:t>
            </a:r>
          </a:p>
          <a:p>
            <a:pPr algn="ctr" eaLnBrk="1" hangingPunct="1">
              <a:defRPr/>
            </a:pPr>
            <a:r>
              <a:rPr lang="pl-PL" altLang="pl-PL" sz="1400">
                <a:latin typeface="Arial" charset="0"/>
              </a:rPr>
              <a:t>wysiłki zaradcze</a:t>
            </a:r>
          </a:p>
          <a:p>
            <a:pPr algn="ctr" eaLnBrk="1" hangingPunct="1">
              <a:defRPr/>
            </a:pPr>
            <a:r>
              <a:rPr lang="pl-PL" altLang="pl-PL" sz="1400">
                <a:latin typeface="Arial" charset="0"/>
              </a:rPr>
              <a:t>(zachowania zdrowotne)</a:t>
            </a:r>
          </a:p>
          <a:p>
            <a:pPr algn="ctr" eaLnBrk="1" hangingPunct="1">
              <a:defRPr/>
            </a:pPr>
            <a:r>
              <a:rPr lang="pl-PL" altLang="pl-PL" sz="1400">
                <a:latin typeface="Arial" charset="0"/>
              </a:rPr>
              <a:t>w odpowiedzi </a:t>
            </a:r>
          </a:p>
          <a:p>
            <a:pPr algn="ctr" eaLnBrk="1" hangingPunct="1">
              <a:defRPr/>
            </a:pPr>
            <a:r>
              <a:rPr lang="pl-PL" altLang="pl-PL" sz="1400">
                <a:latin typeface="Arial" charset="0"/>
              </a:rPr>
              <a:t>na stres</a:t>
            </a:r>
          </a:p>
          <a:p>
            <a:pPr algn="ctr" eaLnBrk="1" hangingPunct="1">
              <a:defRPr/>
            </a:pPr>
            <a:endParaRPr lang="pl-PL" altLang="pl-PL" sz="1400">
              <a:latin typeface="Arial" charset="0"/>
            </a:endParaRPr>
          </a:p>
        </p:txBody>
      </p:sp>
      <p:sp>
        <p:nvSpPr>
          <p:cNvPr id="303113" name="Rectangle 9"/>
          <p:cNvSpPr>
            <a:spLocks noChangeArrowheads="1"/>
          </p:cNvSpPr>
          <p:nvPr/>
        </p:nvSpPr>
        <p:spPr bwMode="auto">
          <a:xfrm>
            <a:off x="3348038" y="2492375"/>
            <a:ext cx="223202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pl-PL" altLang="pl-PL" sz="1600">
              <a:latin typeface="Arial" charset="0"/>
            </a:endParaRP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Fizjologiczne 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i psychologiczne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zużycie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narządu lub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 systemu</a:t>
            </a:r>
          </a:p>
          <a:p>
            <a:pPr algn="ctr" eaLnBrk="1" hangingPunct="1">
              <a:defRPr/>
            </a:pPr>
            <a:endParaRPr lang="pl-PL" altLang="pl-PL">
              <a:latin typeface="Arial" charset="0"/>
            </a:endParaRPr>
          </a:p>
        </p:txBody>
      </p:sp>
      <p:sp>
        <p:nvSpPr>
          <p:cNvPr id="303114" name="Rectangle 10"/>
          <p:cNvSpPr>
            <a:spLocks noChangeArrowheads="1"/>
          </p:cNvSpPr>
          <p:nvPr/>
        </p:nvSpPr>
        <p:spPr bwMode="auto">
          <a:xfrm>
            <a:off x="827088" y="2521131"/>
            <a:ext cx="1837735" cy="117456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pl-PL" altLang="pl-PL" sz="1600" dirty="0">
                <a:latin typeface="Arial" panose="020B0604020202020204" pitchFamily="34" charset="0"/>
              </a:rPr>
              <a:t>Wcześniejsza</a:t>
            </a:r>
          </a:p>
          <a:p>
            <a:pPr algn="ctr" eaLnBrk="1" hangingPunct="1"/>
            <a:r>
              <a:rPr lang="pl-PL" altLang="pl-PL" sz="1600" dirty="0">
                <a:latin typeface="Arial" panose="020B0604020202020204" pitchFamily="34" charset="0"/>
              </a:rPr>
              <a:t> psychologiczna</a:t>
            </a:r>
          </a:p>
          <a:p>
            <a:pPr algn="ctr" eaLnBrk="1" hangingPunct="1"/>
            <a:r>
              <a:rPr lang="pl-PL" altLang="pl-PL" sz="1600" dirty="0">
                <a:latin typeface="Arial" panose="020B0604020202020204" pitchFamily="34" charset="0"/>
              </a:rPr>
              <a:t> lub fizjologiczna</a:t>
            </a:r>
          </a:p>
          <a:p>
            <a:pPr algn="ctr" eaLnBrk="1" hangingPunct="1"/>
            <a:r>
              <a:rPr lang="pl-PL" altLang="pl-PL" sz="1600" dirty="0">
                <a:latin typeface="Arial" panose="020B0604020202020204" pitchFamily="34" charset="0"/>
              </a:rPr>
              <a:t>podatność</a:t>
            </a:r>
          </a:p>
        </p:txBody>
      </p:sp>
      <p:sp>
        <p:nvSpPr>
          <p:cNvPr id="303115" name="Rectangle 11"/>
          <p:cNvSpPr>
            <a:spLocks noChangeArrowheads="1"/>
          </p:cNvSpPr>
          <p:nvPr/>
        </p:nvSpPr>
        <p:spPr bwMode="auto">
          <a:xfrm>
            <a:off x="827088" y="4437063"/>
            <a:ext cx="1563687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pl-PL" altLang="pl-PL" sz="1600">
              <a:latin typeface="Arial" charset="0"/>
            </a:endParaRPr>
          </a:p>
          <a:p>
            <a:pPr algn="ctr" eaLnBrk="1" hangingPunct="1">
              <a:defRPr/>
            </a:pPr>
            <a:endParaRPr lang="pl-PL" altLang="pl-PL" sz="1600">
              <a:latin typeface="Arial" charset="0"/>
            </a:endParaRP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Ekspozycja 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na 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stres</a:t>
            </a:r>
          </a:p>
          <a:p>
            <a:pPr algn="ctr" eaLnBrk="1" hangingPunct="1">
              <a:defRPr/>
            </a:pPr>
            <a:endParaRPr lang="pl-PL" altLang="pl-PL" sz="1600">
              <a:latin typeface="Arial" charset="0"/>
            </a:endParaRPr>
          </a:p>
          <a:p>
            <a:pPr algn="ctr" eaLnBrk="1" hangingPunct="1">
              <a:defRPr/>
            </a:pPr>
            <a:endParaRPr lang="pl-PL" altLang="pl-PL">
              <a:latin typeface="Arial" charset="0"/>
            </a:endParaRPr>
          </a:p>
        </p:txBody>
      </p:sp>
      <p:sp>
        <p:nvSpPr>
          <p:cNvPr id="303116" name="Rectangle 12"/>
          <p:cNvSpPr>
            <a:spLocks noChangeArrowheads="1"/>
          </p:cNvSpPr>
          <p:nvPr/>
        </p:nvSpPr>
        <p:spPr bwMode="auto">
          <a:xfrm>
            <a:off x="5940425" y="3789363"/>
            <a:ext cx="1201738" cy="9858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Zwiastuny,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symptomy </a:t>
            </a:r>
          </a:p>
          <a:p>
            <a:pPr algn="ctr" eaLnBrk="1" hangingPunct="1">
              <a:defRPr/>
            </a:pPr>
            <a:r>
              <a:rPr lang="pl-PL" altLang="pl-PL" sz="1600">
                <a:latin typeface="Arial" charset="0"/>
              </a:rPr>
              <a:t>chorobowe</a:t>
            </a:r>
          </a:p>
        </p:txBody>
      </p:sp>
      <p:sp>
        <p:nvSpPr>
          <p:cNvPr id="303117" name="Rectangle 13"/>
          <p:cNvSpPr>
            <a:spLocks noChangeArrowheads="1"/>
          </p:cNvSpPr>
          <p:nvPr/>
        </p:nvSpPr>
        <p:spPr bwMode="auto">
          <a:xfrm>
            <a:off x="7740650" y="28527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pl-PL" altLang="pl-PL">
                <a:latin typeface="Arial" charset="0"/>
              </a:rPr>
              <a:t>choroba</a:t>
            </a:r>
          </a:p>
        </p:txBody>
      </p:sp>
      <p:sp>
        <p:nvSpPr>
          <p:cNvPr id="303118" name="Rectangle 14"/>
          <p:cNvSpPr>
            <a:spLocks noChangeArrowheads="1"/>
          </p:cNvSpPr>
          <p:nvPr/>
        </p:nvSpPr>
        <p:spPr bwMode="auto">
          <a:xfrm>
            <a:off x="7308850" y="4868863"/>
            <a:ext cx="1346200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pl-PL" altLang="pl-PL" sz="1600" dirty="0">
                <a:latin typeface="Arial" panose="020B0604020202020204" pitchFamily="34" charset="0"/>
              </a:rPr>
              <a:t>Zachowania</a:t>
            </a:r>
          </a:p>
          <a:p>
            <a:pPr algn="ctr" eaLnBrk="1" hangingPunct="1"/>
            <a:r>
              <a:rPr lang="pl-PL" altLang="pl-PL" sz="1600" dirty="0">
                <a:latin typeface="Arial" panose="020B0604020202020204" pitchFamily="34" charset="0"/>
              </a:rPr>
              <a:t>związane </a:t>
            </a:r>
          </a:p>
          <a:p>
            <a:pPr algn="ctr" eaLnBrk="1" hangingPunct="1"/>
            <a:r>
              <a:rPr lang="pl-PL" altLang="pl-PL" sz="1600" dirty="0">
                <a:latin typeface="Arial" panose="020B0604020202020204" pitchFamily="34" charset="0"/>
              </a:rPr>
              <a:t>z chorobą</a:t>
            </a:r>
          </a:p>
          <a:p>
            <a:pPr algn="ctr" eaLnBrk="1" hangingPunct="1"/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303119" name="Line 15"/>
          <p:cNvSpPr>
            <a:spLocks noChangeShapeType="1"/>
          </p:cNvSpPr>
          <p:nvPr/>
        </p:nvSpPr>
        <p:spPr bwMode="auto">
          <a:xfrm>
            <a:off x="4427538" y="386080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303120" name="Line 16"/>
          <p:cNvSpPr>
            <a:spLocks noChangeShapeType="1"/>
          </p:cNvSpPr>
          <p:nvPr/>
        </p:nvSpPr>
        <p:spPr bwMode="auto">
          <a:xfrm>
            <a:off x="8172450" y="3789363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303121" name="Line 17"/>
          <p:cNvSpPr>
            <a:spLocks noChangeShapeType="1"/>
          </p:cNvSpPr>
          <p:nvPr/>
        </p:nvSpPr>
        <p:spPr bwMode="auto">
          <a:xfrm flipV="1">
            <a:off x="2411413" y="3500438"/>
            <a:ext cx="936625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303122" name="Line 18"/>
          <p:cNvSpPr>
            <a:spLocks noChangeShapeType="1"/>
          </p:cNvSpPr>
          <p:nvPr/>
        </p:nvSpPr>
        <p:spPr bwMode="auto">
          <a:xfrm>
            <a:off x="2411413" y="4581525"/>
            <a:ext cx="792162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303123" name="Line 19"/>
          <p:cNvSpPr>
            <a:spLocks noChangeShapeType="1"/>
          </p:cNvSpPr>
          <p:nvPr/>
        </p:nvSpPr>
        <p:spPr bwMode="auto">
          <a:xfrm>
            <a:off x="6443663" y="4797425"/>
            <a:ext cx="865187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303124" name="Line 20"/>
          <p:cNvSpPr>
            <a:spLocks noChangeShapeType="1"/>
          </p:cNvSpPr>
          <p:nvPr/>
        </p:nvSpPr>
        <p:spPr bwMode="auto">
          <a:xfrm flipV="1">
            <a:off x="7164388" y="3429000"/>
            <a:ext cx="576262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303125" name="Line 21"/>
          <p:cNvSpPr>
            <a:spLocks noChangeShapeType="1"/>
          </p:cNvSpPr>
          <p:nvPr/>
        </p:nvSpPr>
        <p:spPr bwMode="auto">
          <a:xfrm>
            <a:off x="5580063" y="2997200"/>
            <a:ext cx="360362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303126" name="Line 22"/>
          <p:cNvSpPr>
            <a:spLocks noChangeShapeType="1"/>
          </p:cNvSpPr>
          <p:nvPr/>
        </p:nvSpPr>
        <p:spPr bwMode="auto">
          <a:xfrm flipV="1">
            <a:off x="5651500" y="4581525"/>
            <a:ext cx="2889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303127" name="Line 23"/>
          <p:cNvSpPr>
            <a:spLocks noChangeShapeType="1"/>
          </p:cNvSpPr>
          <p:nvPr/>
        </p:nvSpPr>
        <p:spPr bwMode="auto">
          <a:xfrm>
            <a:off x="1692275" y="37893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303128" name="Line 24"/>
          <p:cNvSpPr>
            <a:spLocks noChangeShapeType="1"/>
          </p:cNvSpPr>
          <p:nvPr/>
        </p:nvSpPr>
        <p:spPr bwMode="auto">
          <a:xfrm>
            <a:off x="1403350" y="37163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303129" name="Line 25"/>
          <p:cNvSpPr>
            <a:spLocks noChangeShapeType="1"/>
          </p:cNvSpPr>
          <p:nvPr/>
        </p:nvSpPr>
        <p:spPr bwMode="auto">
          <a:xfrm>
            <a:off x="1403350" y="400526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303130" name="Line 26"/>
          <p:cNvSpPr>
            <a:spLocks noChangeShapeType="1"/>
          </p:cNvSpPr>
          <p:nvPr/>
        </p:nvSpPr>
        <p:spPr bwMode="auto">
          <a:xfrm>
            <a:off x="1403350" y="4292600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3966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pl-PL" dirty="0"/>
              <a:t>Nauczyciel </a:t>
            </a:r>
            <a:r>
              <a:rPr lang="mr-IN" dirty="0"/>
              <a:t>–</a:t>
            </a:r>
            <a:r>
              <a:rPr lang="pl-PL" dirty="0"/>
              <a:t> zawód? Powołanie?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302986"/>
            <a:ext cx="8229600" cy="312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3281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smtClean="0"/>
              <a:t>Osobowość – stres - choroba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pl-PL" altLang="pl-PL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Afektywność negatywna</a:t>
            </a:r>
            <a:r>
              <a:rPr lang="pl-PL" altLang="pl-PL" dirty="0" smtClean="0"/>
              <a:t> jest utrzymującym się negatywnym stanem emocjonalnym, który charakteryzuje się:</a:t>
            </a:r>
          </a:p>
          <a:p>
            <a:pPr eaLnBrk="1" hangingPunct="1">
              <a:buFontTx/>
              <a:buChar char="-"/>
              <a:defRPr/>
            </a:pPr>
            <a:r>
              <a:rPr lang="pl-PL" altLang="pl-PL" dirty="0" smtClean="0"/>
              <a:t>obniżonym nastrojem, </a:t>
            </a:r>
          </a:p>
          <a:p>
            <a:pPr eaLnBrk="1" hangingPunct="1">
              <a:buFontTx/>
              <a:buChar char="-"/>
              <a:defRPr/>
            </a:pPr>
            <a:r>
              <a:rPr lang="pl-PL" altLang="pl-PL" dirty="0" smtClean="0"/>
              <a:t>uczuciem lęku, </a:t>
            </a:r>
          </a:p>
          <a:p>
            <a:pPr eaLnBrk="1" hangingPunct="1">
              <a:buFontTx/>
              <a:buChar char="-"/>
              <a:defRPr/>
            </a:pPr>
            <a:r>
              <a:rPr lang="pl-PL" altLang="pl-PL" dirty="0" smtClean="0"/>
              <a:t>niską samooceną, </a:t>
            </a:r>
          </a:p>
          <a:p>
            <a:pPr eaLnBrk="1" hangingPunct="1">
              <a:buFontTx/>
              <a:buChar char="-"/>
              <a:defRPr/>
            </a:pPr>
            <a:r>
              <a:rPr lang="pl-PL" altLang="pl-PL" dirty="0" smtClean="0"/>
              <a:t> koncentracją na negatywnych stronach siebie i świata </a:t>
            </a:r>
            <a:r>
              <a:rPr lang="pl-PL" altLang="pl-PL" sz="2400" dirty="0" smtClean="0"/>
              <a:t>(</a:t>
            </a:r>
            <a:r>
              <a:rPr lang="pl-PL" altLang="pl-PL" sz="2400" dirty="0" err="1" smtClean="0"/>
              <a:t>Pervin</a:t>
            </a:r>
            <a:r>
              <a:rPr lang="pl-PL" altLang="pl-PL" sz="2400" dirty="0" smtClean="0"/>
              <a:t>, 2002). </a:t>
            </a:r>
          </a:p>
          <a:p>
            <a:pPr eaLnBrk="1" hangingPunct="1">
              <a:buFont typeface="Wingdings" charset="2"/>
              <a:buNone/>
              <a:defRPr/>
            </a:pPr>
            <a:endParaRPr lang="pl-PL" altLang="pl-PL" dirty="0" smtClean="0"/>
          </a:p>
        </p:txBody>
      </p:sp>
    </p:spTree>
    <p:extLst>
      <p:ext uri="{BB962C8B-B14F-4D97-AF65-F5344CB8AC3E}">
        <p14:creationId xmlns:p14="http://schemas.microsoft.com/office/powerpoint/2010/main" val="385028730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smtClean="0"/>
              <a:t>Osobowość – stres - choroba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pl-PL" altLang="pl-PL" b="1" dirty="0" smtClean="0"/>
              <a:t>Optymistyczny (versus pesymistyczny) styl wyjaśniania zjawisk</a:t>
            </a:r>
            <a:r>
              <a:rPr lang="pl-PL" altLang="pl-PL" dirty="0" smtClean="0"/>
              <a:t> </a:t>
            </a:r>
            <a:r>
              <a:rPr lang="pl-PL" altLang="pl-PL" sz="2400" dirty="0" smtClean="0"/>
              <a:t>(</a:t>
            </a:r>
            <a:r>
              <a:rPr lang="pl-PL" altLang="pl-PL" sz="2400" dirty="0" err="1" smtClean="0"/>
              <a:t>Scheier</a:t>
            </a:r>
            <a:r>
              <a:rPr lang="pl-PL" altLang="pl-PL" sz="2400" dirty="0" smtClean="0"/>
              <a:t>, </a:t>
            </a:r>
            <a:r>
              <a:rPr lang="pl-PL" altLang="pl-PL" sz="2400" dirty="0" err="1" smtClean="0"/>
              <a:t>Carver</a:t>
            </a:r>
            <a:r>
              <a:rPr lang="pl-PL" altLang="pl-PL" sz="2400" dirty="0" smtClean="0"/>
              <a:t>, 1985)</a:t>
            </a:r>
          </a:p>
        </p:txBody>
      </p:sp>
    </p:spTree>
    <p:extLst>
      <p:ext uri="{BB962C8B-B14F-4D97-AF65-F5344CB8AC3E}">
        <p14:creationId xmlns:p14="http://schemas.microsoft.com/office/powerpoint/2010/main" val="79416089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smtClean="0"/>
              <a:t>Osobowość – stres - choroba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charset="2"/>
              <a:buNone/>
              <a:defRPr/>
            </a:pPr>
            <a:r>
              <a:rPr lang="pl-PL" altLang="pl-PL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Twardość</a:t>
            </a:r>
            <a:r>
              <a:rPr lang="pl-PL" altLang="pl-PL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(odporność)</a:t>
            </a:r>
            <a:r>
              <a:rPr lang="pl-PL" altLang="pl-PL" sz="2400" dirty="0" smtClean="0"/>
              <a:t> (</a:t>
            </a:r>
            <a:r>
              <a:rPr lang="pl-PL" altLang="pl-PL" sz="2400" i="1" dirty="0" err="1" smtClean="0"/>
              <a:t>hardiness</a:t>
            </a:r>
            <a:r>
              <a:rPr lang="pl-PL" altLang="pl-PL" sz="2400" i="1" dirty="0" smtClean="0"/>
              <a:t>, </a:t>
            </a:r>
            <a:r>
              <a:rPr lang="pl-PL" altLang="pl-PL" sz="2000" dirty="0" err="1" smtClean="0"/>
              <a:t>Kobasa</a:t>
            </a:r>
            <a:r>
              <a:rPr lang="pl-PL" altLang="pl-PL" sz="2000" dirty="0" smtClean="0"/>
              <a:t>, 1979; </a:t>
            </a:r>
            <a:r>
              <a:rPr lang="pl-PL" altLang="pl-PL" sz="2000" dirty="0" err="1" smtClean="0"/>
              <a:t>Kobasa</a:t>
            </a:r>
            <a:r>
              <a:rPr lang="pl-PL" altLang="pl-PL" sz="2000" dirty="0" smtClean="0"/>
              <a:t>, </a:t>
            </a:r>
            <a:r>
              <a:rPr lang="pl-PL" altLang="pl-PL" sz="2000" dirty="0" err="1" smtClean="0"/>
              <a:t>Maddi</a:t>
            </a:r>
            <a:r>
              <a:rPr lang="pl-PL" altLang="pl-PL" sz="2000" dirty="0" smtClean="0"/>
              <a:t>, 1994; Dymecka, Bidzan, Bidzan-Bluma, </a:t>
            </a:r>
            <a:r>
              <a:rPr lang="pl-PL" altLang="pl-PL" sz="2000" dirty="0" err="1" smtClean="0"/>
              <a:t>Borucka-Kotwica</a:t>
            </a:r>
            <a:r>
              <a:rPr lang="pl-PL" altLang="pl-PL" sz="2000" dirty="0" smtClean="0"/>
              <a:t>, </a:t>
            </a:r>
            <a:r>
              <a:rPr lang="pl-PL" altLang="pl-PL" sz="2000" dirty="0" err="1" smtClean="0"/>
              <a:t>Atroszko</a:t>
            </a:r>
            <a:r>
              <a:rPr lang="pl-PL" altLang="pl-PL" sz="2000" dirty="0" smtClean="0"/>
              <a:t>, 2019) </a:t>
            </a:r>
            <a:r>
              <a:rPr lang="pl-PL" altLang="pl-PL" sz="2400" dirty="0" smtClean="0"/>
              <a:t>- pewien styl osobowości o charakterze złożonym, składający się z 3 elementów składowych:</a:t>
            </a:r>
          </a:p>
          <a:p>
            <a:pPr eaLnBrk="1" hangingPunct="1">
              <a:lnSpc>
                <a:spcPct val="80000"/>
              </a:lnSpc>
              <a:buFont typeface="Wingdings" charset="2"/>
              <a:buNone/>
              <a:defRPr/>
            </a:pPr>
            <a:endParaRPr lang="pl-PL" altLang="pl-PL" sz="2400" dirty="0" smtClean="0"/>
          </a:p>
          <a:p>
            <a:pPr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pl-PL" alt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poczucie zaangażowania</a:t>
            </a:r>
            <a:r>
              <a:rPr lang="pl-PL" altLang="pl-PL" sz="2400" dirty="0" smtClean="0"/>
              <a:t>, czyli tendencja jednostki do angażowania się we wszelkie wydarzenia, które jej się przytrafiają,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pl-PL" alt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poczucie kontroli-</a:t>
            </a:r>
            <a:r>
              <a:rPr lang="pl-PL" altLang="pl-PL" sz="2400" dirty="0" smtClean="0"/>
              <a:t> poczucie, że osoba może wpływać na przebieg wydarzeń życiowych i na otoczenie, 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n"/>
              <a:defRPr/>
            </a:pPr>
            <a:r>
              <a:rPr lang="pl-PL" alt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wyzwanie</a:t>
            </a:r>
            <a:r>
              <a:rPr lang="pl-PL" altLang="pl-PL" sz="2400" dirty="0" smtClean="0"/>
              <a:t>, czyli traktowanie nowych wydarzeń, nawet trudnych, jako wartych stawienia im czoła i jako mogących stać się źródłem rozwoju osobowego.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n"/>
              <a:defRPr/>
            </a:pPr>
            <a:endParaRPr lang="pl-PL" alt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379239178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smtClean="0"/>
              <a:t>Osobowość – stres - choroba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pl-PL" altLang="pl-PL" sz="2800" b="1" dirty="0" smtClean="0">
                <a:solidFill>
                  <a:srgbClr val="FF0000"/>
                </a:solidFill>
              </a:rPr>
              <a:t>Samoocena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pl-PL" altLang="pl-PL" sz="2800" b="1" dirty="0" smtClean="0">
                <a:solidFill>
                  <a:srgbClr val="FF0000"/>
                </a:solidFill>
              </a:rPr>
              <a:t>Poczucie kontroli</a:t>
            </a:r>
            <a:r>
              <a:rPr lang="pl-PL" altLang="pl-PL" sz="2800" dirty="0" smtClean="0">
                <a:solidFill>
                  <a:srgbClr val="FF0000"/>
                </a:solidFill>
              </a:rPr>
              <a:t>,</a:t>
            </a:r>
            <a:r>
              <a:rPr lang="pl-PL" altLang="pl-PL" sz="2800" dirty="0" smtClean="0"/>
              <a:t> poczucie skuteczności </a:t>
            </a:r>
            <a:r>
              <a:rPr lang="pl-PL" altLang="pl-PL" sz="2400" dirty="0" smtClean="0"/>
              <a:t>(Bandura, 1977)</a:t>
            </a:r>
            <a:r>
              <a:rPr lang="pl-PL" altLang="pl-PL" sz="2800" dirty="0" smtClean="0"/>
              <a:t>. Poczucie kontroli to przekonanie jednostki o tym, że potrafi wpływać na swoje zachowanie oraz na otoczenie a także, że jest w stanie uzyskać pożądane cele. Poczucie własnej skuteczności (</a:t>
            </a:r>
            <a:r>
              <a:rPr lang="pl-PL" altLang="pl-PL" sz="2800" i="1" dirty="0" err="1" smtClean="0"/>
              <a:t>self-efficacy</a:t>
            </a:r>
            <a:r>
              <a:rPr lang="pl-PL" altLang="pl-PL" sz="2800" dirty="0" smtClean="0"/>
              <a:t>) definiowane jest jako umiejętność generowania odpowiedniej do sytuacji aktywności, która w rezultacie prowadzi do zamierzonego celu.</a:t>
            </a:r>
          </a:p>
        </p:txBody>
      </p:sp>
    </p:spTree>
    <p:extLst>
      <p:ext uri="{BB962C8B-B14F-4D97-AF65-F5344CB8AC3E}">
        <p14:creationId xmlns:p14="http://schemas.microsoft.com/office/powerpoint/2010/main" val="107875899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smtClean="0"/>
              <a:t>Osobowość – stres - choroba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  <a:buFont typeface="Wingdings" charset="2"/>
              <a:buNone/>
              <a:defRPr/>
            </a:pPr>
            <a:endParaRPr lang="pl-PL" altLang="pl-PL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130000"/>
              </a:lnSpc>
              <a:buFont typeface="Wingdings" charset="2"/>
              <a:buNone/>
              <a:defRPr/>
            </a:pPr>
            <a:r>
              <a:rPr lang="pl-PL" altLang="pl-PL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Poczucie koherencji</a:t>
            </a:r>
            <a:r>
              <a:rPr lang="pl-PL" altLang="pl-PL" sz="2800" dirty="0" smtClean="0"/>
              <a:t> </a:t>
            </a:r>
            <a:r>
              <a:rPr lang="pl-PL" altLang="pl-PL" sz="2400" dirty="0" smtClean="0"/>
              <a:t>(</a:t>
            </a:r>
            <a:r>
              <a:rPr lang="pl-PL" altLang="pl-PL" sz="2400" dirty="0" err="1" smtClean="0"/>
              <a:t>Antonovsky</a:t>
            </a:r>
            <a:r>
              <a:rPr lang="pl-PL" altLang="pl-PL" sz="2400" dirty="0" smtClean="0"/>
              <a:t>, 2005) </a:t>
            </a:r>
            <a:r>
              <a:rPr lang="pl-PL" altLang="pl-PL" sz="2800" dirty="0" smtClean="0"/>
              <a:t>- globalna, złożona orientacja, która powoduje, że człowiek ma poczucie, iż świat zewnętrzny i wewnętrzny jest przewidywalny oraz, że istnieje prawdopodobieństwo, iż zdarzenia i procesy będą przebiegać zgodnie z jego oczekiwaniem i na podstawie racjonalnych przesłanek.</a:t>
            </a:r>
          </a:p>
          <a:p>
            <a:pPr eaLnBrk="1" hangingPunct="1">
              <a:lnSpc>
                <a:spcPct val="80000"/>
              </a:lnSpc>
              <a:buFont typeface="Wingdings" charset="2"/>
              <a:buNone/>
              <a:defRPr/>
            </a:pPr>
            <a:endParaRPr lang="pl-PL" altLang="pl-PL" sz="2800" dirty="0" smtClean="0"/>
          </a:p>
          <a:p>
            <a:pPr eaLnBrk="1" hangingPunct="1">
              <a:lnSpc>
                <a:spcPct val="80000"/>
              </a:lnSpc>
              <a:buFont typeface="Wingdings" charset="2"/>
              <a:buNone/>
              <a:defRPr/>
            </a:pPr>
            <a:r>
              <a:rPr lang="pl-PL" altLang="pl-PL" sz="2400" dirty="0" smtClean="0"/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142803275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413792"/>
            <a:ext cx="6995120" cy="1143000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pl-PL" dirty="0" smtClean="0"/>
              <a:t>Składowe poczucia koherencji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pl-PL" sz="2400" dirty="0" smtClean="0">
                <a:solidFill>
                  <a:srgbClr val="FF0000"/>
                </a:solidFill>
              </a:rPr>
              <a:t>poczucie zrozumiałości</a:t>
            </a:r>
            <a:r>
              <a:rPr lang="pl-PL" altLang="pl-PL" sz="2400" dirty="0" smtClean="0"/>
              <a:t> (</a:t>
            </a:r>
            <a:r>
              <a:rPr lang="pl-PL" altLang="pl-PL" sz="2400" i="1" dirty="0" err="1" smtClean="0"/>
              <a:t>comprehensibility</a:t>
            </a:r>
            <a:r>
              <a:rPr lang="pl-PL" altLang="pl-PL" sz="2400" i="1" dirty="0" smtClean="0"/>
              <a:t>;</a:t>
            </a:r>
            <a:r>
              <a:rPr lang="pl-PL" altLang="pl-PL" sz="2400" dirty="0" smtClean="0"/>
              <a:t> </a:t>
            </a:r>
            <a:r>
              <a:rPr lang="pl-PL" altLang="pl-PL" sz="2000" dirty="0" err="1" smtClean="0"/>
              <a:t>Antonovsky</a:t>
            </a:r>
            <a:r>
              <a:rPr lang="pl-PL" altLang="pl-PL" sz="2000" dirty="0" smtClean="0"/>
              <a:t>, 1995; </a:t>
            </a:r>
            <a:r>
              <a:rPr lang="pl-PL" altLang="pl-PL" sz="2400" dirty="0" smtClean="0"/>
              <a:t>zdolność do rozumienia - stopień, w jakim człowiek spostrzega napływające  bodźce ze środowiska wewnętrznego i zewnętrznego jako poznawczo sensowne, uporządkowane i spójne, ustrukturalizowane i jasne, to jest takie z którymi może sobie poradzić</a:t>
            </a:r>
          </a:p>
          <a:p>
            <a:pPr eaLnBrk="1" hangingPunct="1">
              <a:lnSpc>
                <a:spcPct val="80000"/>
              </a:lnSpc>
            </a:pPr>
            <a:r>
              <a:rPr lang="pl-PL" altLang="pl-PL" sz="2400" dirty="0" smtClean="0">
                <a:solidFill>
                  <a:srgbClr val="FF0000"/>
                </a:solidFill>
              </a:rPr>
              <a:t>poczucie zaradności</a:t>
            </a:r>
            <a:r>
              <a:rPr lang="pl-PL" altLang="pl-PL" sz="2400" dirty="0" smtClean="0"/>
              <a:t> (sterowalności; </a:t>
            </a:r>
            <a:r>
              <a:rPr lang="pl-PL" altLang="pl-PL" sz="2400" i="1" dirty="0" err="1" smtClean="0"/>
              <a:t>manageability</a:t>
            </a:r>
            <a:r>
              <a:rPr lang="pl-PL" altLang="pl-PL" sz="2400" dirty="0" smtClean="0"/>
              <a:t>)- stopień, spostrzegania dostępnych zasobów jako wystarczających, by sprostać wymogom życiowym</a:t>
            </a:r>
          </a:p>
          <a:p>
            <a:pPr eaLnBrk="1" hangingPunct="1">
              <a:lnSpc>
                <a:spcPct val="80000"/>
              </a:lnSpc>
            </a:pPr>
            <a:r>
              <a:rPr lang="pl-PL" altLang="pl-PL" sz="2400" dirty="0" smtClean="0">
                <a:solidFill>
                  <a:srgbClr val="FF0000"/>
                </a:solidFill>
              </a:rPr>
              <a:t>poczucie sensowności</a:t>
            </a:r>
            <a:r>
              <a:rPr lang="pl-PL" altLang="pl-PL" sz="2400" dirty="0" smtClean="0"/>
              <a:t> (</a:t>
            </a:r>
            <a:r>
              <a:rPr lang="pl-PL" altLang="pl-PL" sz="2400" i="1" dirty="0" err="1" smtClean="0"/>
              <a:t>meaningfulness</a:t>
            </a:r>
            <a:r>
              <a:rPr lang="pl-PL" altLang="pl-PL" sz="2400" dirty="0" smtClean="0"/>
              <a:t>) - stopień, w jakim człowiek czuje, że życie ma sens oraz, że przynajmniej część problemów i wymagań jakie ze sobą niesie, warta jest wysiłku, poświęcenia i zaangażowania</a:t>
            </a:r>
          </a:p>
        </p:txBody>
      </p:sp>
      <p:sp>
        <p:nvSpPr>
          <p:cNvPr id="3" name="PoleTekstowe 2"/>
          <p:cNvSpPr txBox="1"/>
          <p:nvPr/>
        </p:nvSpPr>
        <p:spPr>
          <a:xfrm>
            <a:off x="1259632" y="6309320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pl-PL" altLang="pl-PL" sz="1200" dirty="0" err="1" smtClean="0">
                <a:solidFill>
                  <a:schemeClr val="bg1"/>
                </a:solidFill>
              </a:rPr>
              <a:t>Antonovsky</a:t>
            </a:r>
            <a:r>
              <a:rPr lang="pl-PL" altLang="pl-PL" sz="1200" dirty="0" smtClean="0">
                <a:solidFill>
                  <a:schemeClr val="bg1"/>
                </a:solidFill>
              </a:rPr>
              <a:t>, 2005; Sęk, Ścigała, 2005</a:t>
            </a:r>
            <a:endParaRPr lang="pl-PL" altLang="pl-P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7904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sz="4000" smtClean="0">
                <a:solidFill>
                  <a:srgbClr val="FF0000"/>
                </a:solidFill>
              </a:rPr>
              <a:t>Czynniki zewnętrzne – stres – choroba c.d.</a:t>
            </a:r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b="1" dirty="0" smtClean="0"/>
              <a:t>stresory</a:t>
            </a:r>
            <a:r>
              <a:rPr lang="pl-PL" altLang="pl-PL" dirty="0" smtClean="0"/>
              <a:t> takie jak: wydarzenia o charakterze katastrof, wyzwania, konieczność „sukcesu”, seria porażek, zagrożenia życiowe, kłopoty dnia codziennego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b="1" dirty="0" smtClean="0"/>
              <a:t>Czynniki demograficzne</a:t>
            </a:r>
            <a:r>
              <a:rPr lang="pl-PL" altLang="pl-PL" dirty="0" smtClean="0"/>
              <a:t>: płeć, wiek, wykształcenie</a:t>
            </a:r>
          </a:p>
          <a:p>
            <a:pPr marL="0" indent="0" eaLnBrk="1" hangingPunct="1">
              <a:buNone/>
              <a:defRPr/>
            </a:pPr>
            <a:endParaRPr lang="pl-PL" altLang="pl-PL" dirty="0" smtClean="0"/>
          </a:p>
        </p:txBody>
      </p:sp>
    </p:spTree>
    <p:extLst>
      <p:ext uri="{BB962C8B-B14F-4D97-AF65-F5344CB8AC3E}">
        <p14:creationId xmlns:p14="http://schemas.microsoft.com/office/powerpoint/2010/main" val="245704721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51813"/>
            <a:ext cx="8136904" cy="1143000"/>
          </a:xfrm>
        </p:spPr>
        <p:txBody>
          <a:bodyPr/>
          <a:lstStyle/>
          <a:p>
            <a:r>
              <a:rPr lang="pl-PL" dirty="0" smtClean="0"/>
              <a:t>Depresja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7715" y="1600200"/>
            <a:ext cx="638857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5047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pl-PL" b="1" dirty="0" smtClean="0">
                <a:solidFill>
                  <a:schemeClr val="hlink"/>
                </a:solidFill>
              </a:rPr>
              <a:t>Osobowość depresyjna</a:t>
            </a:r>
            <a:r>
              <a:rPr lang="pl-PL" altLang="pl-PL" dirty="0" smtClean="0"/>
              <a:t> - </a:t>
            </a:r>
            <a:r>
              <a:rPr lang="pl-PL" altLang="pl-PL" dirty="0" smtClean="0">
                <a:solidFill>
                  <a:schemeClr val="hlink"/>
                </a:solidFill>
              </a:rPr>
              <a:t>objawy</a:t>
            </a:r>
            <a:r>
              <a:rPr lang="pl-PL" altLang="pl-PL" dirty="0" smtClean="0"/>
              <a:t> :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dirty="0" smtClean="0"/>
              <a:t>Emocjonalne </a:t>
            </a:r>
            <a:r>
              <a:rPr lang="pl-PL" altLang="pl-PL" sz="2000" dirty="0" smtClean="0"/>
              <a:t>smutek, obniżony nastrój (szczególnie rano, lepszy wieczorem), lęk, utrata radości życia, utrata zainteresowań,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dirty="0" smtClean="0"/>
              <a:t>Poznawcze </a:t>
            </a:r>
            <a:r>
              <a:rPr lang="pl-PL" altLang="pl-PL" sz="2000" dirty="0" smtClean="0"/>
              <a:t>NEGATYWNY OBRAZ WŁASNEJ</a:t>
            </a:r>
            <a:r>
              <a:rPr lang="pl-PL" altLang="pl-PL" dirty="0" smtClean="0"/>
              <a:t> </a:t>
            </a:r>
            <a:r>
              <a:rPr lang="pl-PL" altLang="pl-PL" sz="2000" dirty="0" smtClean="0"/>
              <a:t>OSOBY: niska samoocena, specyficzne przekonania o sukcesie i porażce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2000" dirty="0" smtClean="0"/>
              <a:t>PESYMISTYCZNY OBRAZ PRZYSZŁOŚCI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dirty="0" smtClean="0"/>
              <a:t>Motywacyjne </a:t>
            </a:r>
            <a:r>
              <a:rPr lang="pl-PL" altLang="pl-PL" sz="2000" dirty="0" smtClean="0"/>
              <a:t>bierność, brak inicjatywy „paraliż woli”, trudności w podejmowaniu decyzji, trudności w mobilizacji, spowolnienie psychoruchowe ZAMIAST REGUŁY: nie ma nic do stracenia, REGUŁA: nie ma nic do zyskania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dirty="0" smtClean="0"/>
              <a:t>Fizyczne </a:t>
            </a:r>
            <a:r>
              <a:rPr lang="pl-PL" altLang="pl-PL" sz="2000" dirty="0" smtClean="0"/>
              <a:t>zaburzenia odżywiania,</a:t>
            </a:r>
            <a:r>
              <a:rPr lang="pl-PL" altLang="pl-PL" dirty="0" smtClean="0"/>
              <a:t> </a:t>
            </a:r>
            <a:r>
              <a:rPr lang="pl-PL" altLang="pl-PL" sz="2000" dirty="0" smtClean="0"/>
              <a:t>zaburzenia snu, skupienie na sobie: skargi na bóle i złe samopoczucie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344" y="3839299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5600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</p:spPr>
        <p:txBody>
          <a:bodyPr/>
          <a:lstStyle/>
          <a:p>
            <a:r>
              <a:rPr lang="pl-PL" dirty="0"/>
              <a:t>Depresja </a:t>
            </a:r>
            <a:r>
              <a:rPr lang="pl-PL" dirty="0" smtClean="0"/>
              <a:t>- mechanizm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3087" y="1920081"/>
            <a:ext cx="5457825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539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624012"/>
            <a:ext cx="305464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505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pl-PL" dirty="0" smtClean="0"/>
              <a:t>Lęk w depresji – przejawy: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z="1800" dirty="0" smtClean="0"/>
          </a:p>
          <a:p>
            <a:r>
              <a:rPr lang="pl-PL" sz="1800" dirty="0" smtClean="0"/>
              <a:t>Uczucie zagrożenia</a:t>
            </a:r>
          </a:p>
          <a:p>
            <a:r>
              <a:rPr lang="pl-PL" sz="1800" dirty="0" smtClean="0"/>
              <a:t>Stałe napięcie</a:t>
            </a:r>
          </a:p>
          <a:p>
            <a:r>
              <a:rPr lang="pl-PL" sz="1800" dirty="0" smtClean="0"/>
              <a:t>Lęk przed poważną chorobą psychiczną lub fizyczną</a:t>
            </a:r>
          </a:p>
          <a:p>
            <a:r>
              <a:rPr lang="pl-PL" sz="1800" dirty="0" smtClean="0"/>
              <a:t>Pogorszenie koncentracji uwagi na skutek uczucia lęku przesłaniającym racjonalną ocenę sytuacji</a:t>
            </a:r>
          </a:p>
          <a:p>
            <a:r>
              <a:rPr lang="pl-PL" sz="1800" dirty="0" smtClean="0"/>
              <a:t>Niepokój ruchowy</a:t>
            </a:r>
          </a:p>
          <a:p>
            <a:r>
              <a:rPr lang="pl-PL" sz="1800" dirty="0" smtClean="0"/>
              <a:t>Kołatanie serca</a:t>
            </a:r>
          </a:p>
          <a:p>
            <a:r>
              <a:rPr lang="pl-PL" sz="1800" dirty="0" smtClean="0"/>
              <a:t>Ucisk w gardle, klatce piersiowej</a:t>
            </a:r>
          </a:p>
          <a:p>
            <a:r>
              <a:rPr lang="pl-PL" sz="1800" dirty="0" smtClean="0"/>
              <a:t>Suchość w ustach, dławienie</a:t>
            </a:r>
          </a:p>
          <a:p>
            <a:r>
              <a:rPr lang="pl-PL" sz="1800" dirty="0" smtClean="0"/>
              <a:t>Bóle głowy, nadbrzusza</a:t>
            </a:r>
          </a:p>
          <a:p>
            <a:r>
              <a:rPr lang="pl-PL" sz="1800" dirty="0" smtClean="0"/>
              <a:t>Napięcie mięśniowe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75641431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b="1" smtClean="0">
                <a:solidFill>
                  <a:schemeClr val="hlink"/>
                </a:solidFill>
              </a:rPr>
              <a:t>TEORIE DEPRESJI</a:t>
            </a:r>
            <a:r>
              <a:rPr lang="pl-PL" altLang="pl-PL" smtClean="0"/>
              <a:t> 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2800" dirty="0" smtClean="0"/>
              <a:t>ORGANICZNA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2800" dirty="0" smtClean="0"/>
              <a:t>PSYCHODYNAMICZNA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2800" dirty="0" smtClean="0"/>
              <a:t>POZNAWCZA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2800" dirty="0" smtClean="0"/>
              <a:t>TEORIA BECKA – </a:t>
            </a:r>
            <a:r>
              <a:rPr lang="pl-PL" altLang="pl-PL" sz="2800" i="1" dirty="0" smtClean="0">
                <a:solidFill>
                  <a:srgbClr val="00CC66"/>
                </a:solidFill>
              </a:rPr>
              <a:t>triada poznawcza</a:t>
            </a:r>
            <a:r>
              <a:rPr lang="pl-PL" altLang="pl-PL" sz="2800" dirty="0" smtClean="0"/>
              <a:t>, negatywne myślenie: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2800" dirty="0" smtClean="0"/>
              <a:t>o sobie </a:t>
            </a:r>
            <a:r>
              <a:rPr lang="pl-PL" altLang="pl-PL" sz="1800" dirty="0" smtClean="0"/>
              <a:t>jestem niedoskonały, bezwartościowy, ponoszę winę za porażki </a:t>
            </a:r>
            <a:endParaRPr lang="pl-PL" altLang="pl-PL" sz="2800" dirty="0" smtClean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2800" dirty="0" smtClean="0"/>
              <a:t>o świecie </a:t>
            </a:r>
            <a:r>
              <a:rPr lang="pl-PL" altLang="pl-PL" sz="1800" dirty="0" smtClean="0"/>
              <a:t>wokół bariery nie do pokonania, inni są przeciwko mnie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2800" dirty="0" smtClean="0"/>
              <a:t>o przyszłości </a:t>
            </a:r>
            <a:r>
              <a:rPr lang="pl-PL" altLang="pl-PL" sz="2000" dirty="0" smtClean="0"/>
              <a:t>negatywne wydarzenia występują teraz i będą występować w przyszłości </a:t>
            </a:r>
            <a:endParaRPr lang="pl-PL" altLang="pl-PL" sz="2800" dirty="0" smtClean="0"/>
          </a:p>
        </p:txBody>
      </p:sp>
    </p:spTree>
    <p:extLst>
      <p:ext uri="{BB962C8B-B14F-4D97-AF65-F5344CB8AC3E}">
        <p14:creationId xmlns:p14="http://schemas.microsoft.com/office/powerpoint/2010/main" val="30426906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b="1" smtClean="0">
                <a:solidFill>
                  <a:schemeClr val="hlink"/>
                </a:solidFill>
              </a:rPr>
              <a:t>TEORIA SELIGMANA </a:t>
            </a:r>
            <a:br>
              <a:rPr lang="pl-PL" altLang="pl-PL" b="1" smtClean="0">
                <a:solidFill>
                  <a:schemeClr val="hlink"/>
                </a:solidFill>
              </a:rPr>
            </a:br>
            <a:r>
              <a:rPr lang="pl-PL" altLang="pl-PL" i="1" smtClean="0">
                <a:solidFill>
                  <a:srgbClr val="00CC66"/>
                </a:solidFill>
              </a:rPr>
              <a:t>wyuczonej bezradności</a:t>
            </a:r>
            <a:r>
              <a:rPr lang="pl-PL" altLang="pl-PL" smtClean="0"/>
              <a:t> 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endParaRPr lang="pl-PL" altLang="pl-PL" smtClean="0"/>
          </a:p>
          <a:p>
            <a:pPr algn="ctr" eaLnBrk="1" hangingPunct="1">
              <a:buFont typeface="Wingdings" charset="2"/>
              <a:buNone/>
              <a:defRPr/>
            </a:pPr>
            <a:r>
              <a:rPr lang="pl-PL" altLang="pl-PL" smtClean="0"/>
              <a:t>Przyczyną depresji są przekonania, </a:t>
            </a:r>
          </a:p>
          <a:p>
            <a:pPr algn="ctr" eaLnBrk="1" hangingPunct="1">
              <a:buFont typeface="Wingdings" charset="2"/>
              <a:buNone/>
              <a:defRPr/>
            </a:pPr>
            <a:r>
              <a:rPr lang="pl-PL" altLang="pl-PL" smtClean="0"/>
              <a:t>że wydarzą się rzeczy negatywne, którym nie można zapobiec</a:t>
            </a:r>
          </a:p>
        </p:txBody>
      </p:sp>
    </p:spTree>
    <p:extLst>
      <p:ext uri="{BB962C8B-B14F-4D97-AF65-F5344CB8AC3E}">
        <p14:creationId xmlns:p14="http://schemas.microsoft.com/office/powerpoint/2010/main" val="422651805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pl-PL" sz="2800" b="1" smtClean="0"/>
              <a:t>Seligman</a:t>
            </a:r>
            <a:r>
              <a:rPr lang="pl-PL" altLang="pl-PL" sz="2800" b="1" dirty="0" smtClean="0"/>
              <a:t> i </a:t>
            </a:r>
            <a:r>
              <a:rPr lang="pl-PL" altLang="pl-PL" sz="2800" b="1" dirty="0" err="1" smtClean="0"/>
              <a:t>Mayer</a:t>
            </a:r>
            <a:r>
              <a:rPr lang="pl-PL" altLang="pl-PL" sz="2800" b="1" dirty="0" smtClean="0"/>
              <a:t>, 1967</a:t>
            </a:r>
            <a:r>
              <a:rPr lang="pl-PL" altLang="pl-PL" sz="2800" dirty="0" smtClean="0"/>
              <a:t> – prowadzili eksperymenty ze zwierzętami </a:t>
            </a:r>
            <a:r>
              <a:rPr lang="pl-PL" altLang="pl-PL" sz="2000" dirty="0" smtClean="0"/>
              <a:t>(drażnienie prądem*)</a:t>
            </a:r>
            <a:endParaRPr lang="en-US" altLang="pl-PL" sz="2000" dirty="0" smtClean="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114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charset="2"/>
              <a:buNone/>
              <a:defRPr/>
            </a:pPr>
            <a:r>
              <a:rPr lang="pl-PL" altLang="pl-PL" sz="2400" dirty="0" smtClean="0"/>
              <a:t>		- </a:t>
            </a:r>
            <a:r>
              <a:rPr lang="pl-PL" altLang="pl-PL" sz="2000" dirty="0" smtClean="0"/>
              <a:t>faza I: psy umieszczono w klatce z której nie mogły uciec i uniknąć uderzeń prądem; psy początkowo skakały a potem biernie kładły się na podłodze;</a:t>
            </a:r>
            <a:r>
              <a:rPr lang="pl-PL" altLang="pl-PL" sz="2400" dirty="0" smtClean="0"/>
              <a:t> </a:t>
            </a:r>
          </a:p>
          <a:p>
            <a:pPr lvl="1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000" dirty="0" smtClean="0"/>
              <a:t>faza II: psy przeniesiono do innej klatki z której mogły uciec lecz one nadal nie uciekały i cierpiały;</a:t>
            </a:r>
          </a:p>
          <a:p>
            <a:pPr lvl="1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000" dirty="0" smtClean="0"/>
              <a:t>faza III: psy przeciągnięto na stronę, gdzie nie groziły im uderzenia prądem, lecz one nadal były bierne i leżały na podłodze  -  „jakby straciły nadzieje na pozytywne rozwiązanie”</a:t>
            </a:r>
          </a:p>
          <a:p>
            <a:pPr lvl="1" eaLnBrk="1" hangingPunct="1">
              <a:buFont typeface="Wingdings" charset="2"/>
              <a:buNone/>
              <a:defRPr/>
            </a:pPr>
            <a:r>
              <a:rPr lang="pl-PL" altLang="pl-PL" sz="2400" dirty="0" smtClean="0"/>
              <a:t>* </a:t>
            </a:r>
            <a:r>
              <a:rPr lang="pl-PL" altLang="pl-PL" sz="2000" i="1" dirty="0" smtClean="0"/>
              <a:t>eksperyment nieetyczny - dziś wszystkie eksperymenty muszą przejść przez Komisję Etyki</a:t>
            </a:r>
            <a:r>
              <a:rPr lang="pl-PL" altLang="pl-PL" sz="2000" dirty="0" smtClean="0"/>
              <a:t/>
            </a:r>
            <a:br>
              <a:rPr lang="pl-PL" altLang="pl-PL" sz="2000" dirty="0" smtClean="0"/>
            </a:br>
            <a:r>
              <a:rPr lang="pl-PL" altLang="pl-PL" sz="2400" dirty="0" smtClean="0"/>
              <a:t/>
            </a:r>
            <a:br>
              <a:rPr lang="pl-PL" altLang="pl-PL" sz="2400" dirty="0" smtClean="0"/>
            </a:br>
            <a:endParaRPr lang="en-US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7318765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pl-PL" sz="3600" b="1" smtClean="0">
                <a:solidFill>
                  <a:srgbClr val="AD274A"/>
                </a:solidFill>
              </a:rPr>
              <a:t>Wyuczona bezradność</a:t>
            </a:r>
            <a:r>
              <a:rPr lang="pl-PL" altLang="pl-PL" sz="3600" smtClean="0"/>
              <a:t> </a:t>
            </a:r>
            <a:br>
              <a:rPr lang="pl-PL" altLang="pl-PL" sz="3600" smtClean="0"/>
            </a:br>
            <a:r>
              <a:rPr lang="pl-PL" altLang="pl-PL" sz="3600" smtClean="0"/>
              <a:t>(Martin Seligman, 1972 )</a:t>
            </a:r>
            <a:br>
              <a:rPr lang="pl-PL" altLang="pl-PL" sz="3600" smtClean="0"/>
            </a:br>
            <a:r>
              <a:rPr lang="pl-PL" altLang="pl-PL" sz="4000" smtClean="0"/>
              <a:t/>
            </a:r>
            <a:br>
              <a:rPr lang="pl-PL" altLang="pl-PL" sz="4000" smtClean="0"/>
            </a:br>
            <a:endParaRPr lang="en-US" altLang="pl-PL" sz="4000" smtClean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604250" cy="490696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pl-PL" altLang="pl-PL" dirty="0" smtClean="0"/>
              <a:t>W następstwie eksperymentów nad wyuczoną bezradnością </a:t>
            </a:r>
            <a:r>
              <a:rPr lang="pl-PL" altLang="pl-PL" dirty="0" err="1" smtClean="0"/>
              <a:t>Seligman</a:t>
            </a:r>
            <a:r>
              <a:rPr lang="pl-PL" altLang="pl-PL" dirty="0" smtClean="0"/>
              <a:t> sformułował pojęcie wyuczonej bezradności:</a:t>
            </a:r>
          </a:p>
          <a:p>
            <a:pPr lvl="1" algn="ctr" eaLnBrk="1" hangingPunct="1">
              <a:lnSpc>
                <a:spcPct val="150000"/>
              </a:lnSpc>
              <a:buFont typeface="Wingdings" charset="2"/>
              <a:buNone/>
              <a:defRPr/>
            </a:pPr>
            <a:r>
              <a:rPr lang="pl-PL" altLang="pl-PL" i="1" dirty="0" smtClean="0">
                <a:solidFill>
                  <a:srgbClr val="AD274A"/>
                </a:solidFill>
              </a:rPr>
              <a:t>Wyuczona bezradność, to utrwalenie przekonań </a:t>
            </a:r>
          </a:p>
          <a:p>
            <a:pPr lvl="1" algn="ctr" eaLnBrk="1" hangingPunct="1">
              <a:lnSpc>
                <a:spcPct val="150000"/>
              </a:lnSpc>
              <a:buFont typeface="Wingdings" charset="2"/>
              <a:buNone/>
              <a:defRPr/>
            </a:pPr>
            <a:r>
              <a:rPr lang="pl-PL" altLang="pl-PL" i="1" dirty="0" smtClean="0">
                <a:solidFill>
                  <a:srgbClr val="AD274A"/>
                </a:solidFill>
              </a:rPr>
              <a:t>o braku związku przyczynowego pomiędzy własnym działaniem (reakcją) a jego konsekwencjami (wzmocnieniem)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pl-PL" altLang="pl-PL" dirty="0" smtClean="0"/>
              <a:t> </a:t>
            </a:r>
            <a:endParaRPr lang="en-US" altLang="pl-PL" dirty="0" smtClean="0"/>
          </a:p>
        </p:txBody>
      </p:sp>
    </p:spTree>
    <p:extLst>
      <p:ext uri="{BB962C8B-B14F-4D97-AF65-F5344CB8AC3E}">
        <p14:creationId xmlns:p14="http://schemas.microsoft.com/office/powerpoint/2010/main" val="23608753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b="1" smtClean="0"/>
              <a:t>Philip G. Zimbardo</a:t>
            </a:r>
            <a:r>
              <a:rPr lang="pl-PL" altLang="pl-PL" smtClean="0"/>
              <a:t>, 1971</a:t>
            </a:r>
            <a:endParaRPr lang="en-US" altLang="pl-PL" smtClean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dirty="0" smtClean="0"/>
              <a:t>Typowe eksperymenty potwierdzające wyuczoną bezradność: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dirty="0" smtClean="0"/>
              <a:t>klasyczny eksperyment - więźniowie i strażnicy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dirty="0" smtClean="0"/>
              <a:t>film „Cicha furia” dołączony do najnowszego wydania podręcznika*</a:t>
            </a:r>
          </a:p>
          <a:p>
            <a:pPr lvl="1" eaLnBrk="1" hangingPunct="1">
              <a:buFont typeface="Wingdings" charset="2"/>
              <a:buNone/>
              <a:defRPr/>
            </a:pPr>
            <a:endParaRPr lang="pl-PL" altLang="pl-PL" dirty="0" smtClean="0"/>
          </a:p>
          <a:p>
            <a:pPr lvl="1" eaLnBrk="1" hangingPunct="1">
              <a:buFont typeface="Wingdings" charset="2"/>
              <a:buNone/>
              <a:defRPr/>
            </a:pPr>
            <a:r>
              <a:rPr lang="pl-PL" altLang="pl-PL" sz="2000" dirty="0" smtClean="0"/>
              <a:t>* </a:t>
            </a:r>
            <a:r>
              <a:rPr lang="pl-PL" altLang="pl-PL" sz="2000" dirty="0" err="1" smtClean="0"/>
              <a:t>Zimbardo</a:t>
            </a:r>
            <a:r>
              <a:rPr lang="pl-PL" altLang="pl-PL" sz="2000" dirty="0" smtClean="0"/>
              <a:t> P.G. (2003). </a:t>
            </a:r>
            <a:r>
              <a:rPr lang="pl-PL" altLang="pl-PL" sz="2000" i="1" dirty="0" smtClean="0"/>
              <a:t>Psychologia i Życia</a:t>
            </a:r>
            <a:r>
              <a:rPr lang="pl-PL" altLang="pl-PL" sz="2000" dirty="0" smtClean="0"/>
              <a:t>. Warszawa: Wydawnictwo Naukowe PWN</a:t>
            </a:r>
            <a:endParaRPr lang="en-US" alt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18700184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b="1" smtClean="0">
                <a:solidFill>
                  <a:srgbClr val="AD274A"/>
                </a:solidFill>
              </a:rPr>
              <a:t>Wyuczona bezradność</a:t>
            </a:r>
            <a:endParaRPr lang="en-US" altLang="pl-PL" b="1" smtClean="0">
              <a:solidFill>
                <a:srgbClr val="AD274A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133600"/>
            <a:ext cx="7643812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800" dirty="0" smtClean="0"/>
              <a:t>Osoby po porażkach: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000" dirty="0" smtClean="0"/>
              <a:t>przestają podejmować zadania, 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000" dirty="0" smtClean="0"/>
              <a:t>nie starają się podejmować próby wyjścia z trudnej sytuacji, 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000" dirty="0" smtClean="0"/>
              <a:t>z góry zakładają, że to się im nie uda</a:t>
            </a:r>
          </a:p>
          <a:p>
            <a:pPr marL="457200" lvl="1" indent="0" eaLnBrk="1" hangingPunct="1">
              <a:lnSpc>
                <a:spcPct val="90000"/>
              </a:lnSpc>
              <a:buNone/>
              <a:defRPr/>
            </a:pPr>
            <a:endParaRPr lang="pl-PL" altLang="pl-PL" sz="2000" dirty="0" smtClean="0"/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800" dirty="0" smtClean="0"/>
              <a:t>Osobie po porażce: 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000" dirty="0" smtClean="0"/>
              <a:t>w fazie I: należy dać do wykonania zadania niższe od jej możliwości, aby je rozwiązała z sukcesem 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2000" dirty="0" smtClean="0"/>
              <a:t>w fazie II: dać zadania trudniejsze, aby je rozwiązała i przełamała wyuczoną bezradność.</a:t>
            </a:r>
            <a:r>
              <a:rPr lang="pl-PL" altLang="pl-PL" sz="2400" dirty="0" smtClean="0"/>
              <a:t/>
            </a:r>
            <a:br>
              <a:rPr lang="pl-PL" altLang="pl-PL" sz="2400" dirty="0" smtClean="0"/>
            </a:br>
            <a:endParaRPr lang="en-US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2192029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altLang="pl-PL" sz="4000" dirty="0" smtClean="0"/>
              <a:t>Skutki wyuczonej bezradności </a:t>
            </a:r>
            <a:br>
              <a:rPr lang="pl-PL" altLang="pl-PL" sz="4000" dirty="0" smtClean="0"/>
            </a:br>
            <a:r>
              <a:rPr lang="pl-PL" altLang="pl-PL" sz="2400" dirty="0" smtClean="0"/>
              <a:t>(</a:t>
            </a:r>
            <a:r>
              <a:rPr lang="pl-PL" altLang="pl-PL" sz="2400" dirty="0" err="1" smtClean="0"/>
              <a:t>Zimbardo</a:t>
            </a:r>
            <a:r>
              <a:rPr lang="pl-PL" altLang="pl-PL" sz="2400" dirty="0" smtClean="0"/>
              <a:t>, 2003)</a:t>
            </a:r>
            <a:endParaRPr lang="en-US" altLang="pl-PL" sz="2400" dirty="0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l-PL" altLang="pl-PL" b="1" dirty="0" smtClean="0"/>
              <a:t>DEFICYTY POZNAWCZE</a:t>
            </a:r>
            <a:r>
              <a:rPr lang="pl-PL" altLang="pl-PL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pl-PL" altLang="pl-PL" dirty="0" smtClean="0"/>
              <a:t>człowiek nie rozumie, co się dzieje;</a:t>
            </a:r>
          </a:p>
          <a:p>
            <a:pPr eaLnBrk="1" hangingPunct="1">
              <a:lnSpc>
                <a:spcPct val="90000"/>
              </a:lnSpc>
            </a:pPr>
            <a:r>
              <a:rPr lang="pl-PL" altLang="pl-PL" dirty="0" smtClean="0"/>
              <a:t>nie potrafi przewidywać biegu wydarzeń; </a:t>
            </a:r>
          </a:p>
          <a:p>
            <a:pPr eaLnBrk="1" hangingPunct="1">
              <a:lnSpc>
                <a:spcPct val="90000"/>
              </a:lnSpc>
            </a:pPr>
            <a:r>
              <a:rPr lang="pl-PL" altLang="pl-PL" dirty="0" smtClean="0"/>
              <a:t>długi czas uczenia się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pl-PL" altLang="pl-PL" dirty="0" smtClean="0"/>
          </a:p>
          <a:p>
            <a:pPr eaLnBrk="1" hangingPunct="1">
              <a:lnSpc>
                <a:spcPct val="90000"/>
              </a:lnSpc>
            </a:pPr>
            <a:r>
              <a:rPr lang="pl-PL" altLang="pl-PL" b="1" dirty="0" smtClean="0"/>
              <a:t>DEFICYTY MOTYWACYJNE</a:t>
            </a:r>
          </a:p>
          <a:p>
            <a:pPr eaLnBrk="1" hangingPunct="1">
              <a:lnSpc>
                <a:spcPct val="90000"/>
              </a:lnSpc>
            </a:pPr>
            <a:r>
              <a:rPr lang="pl-PL" altLang="pl-PL" dirty="0" smtClean="0"/>
              <a:t>brak motywacji do działania;</a:t>
            </a:r>
          </a:p>
          <a:p>
            <a:pPr eaLnBrk="1" hangingPunct="1">
              <a:lnSpc>
                <a:spcPct val="90000"/>
              </a:lnSpc>
            </a:pPr>
            <a:r>
              <a:rPr lang="pl-PL" altLang="pl-PL" dirty="0" smtClean="0"/>
              <a:t>brak umiejętności angażowania się;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pl-PL" dirty="0" smtClean="0"/>
          </a:p>
        </p:txBody>
      </p:sp>
    </p:spTree>
    <p:extLst>
      <p:ext uri="{BB962C8B-B14F-4D97-AF65-F5344CB8AC3E}">
        <p14:creationId xmlns:p14="http://schemas.microsoft.com/office/powerpoint/2010/main" val="3015490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404813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pl-PL" sz="3600" dirty="0" smtClean="0"/>
              <a:t>Skutki wyuczonej bezradności </a:t>
            </a:r>
            <a:br>
              <a:rPr lang="pl-PL" altLang="pl-PL" sz="3600" dirty="0" smtClean="0"/>
            </a:br>
            <a:r>
              <a:rPr lang="pl-PL" altLang="pl-PL" sz="2400" dirty="0" smtClean="0"/>
              <a:t>(</a:t>
            </a:r>
            <a:r>
              <a:rPr lang="pl-PL" altLang="pl-PL" sz="2400" dirty="0" err="1" smtClean="0"/>
              <a:t>Zimbardo</a:t>
            </a:r>
            <a:r>
              <a:rPr lang="pl-PL" altLang="pl-PL" sz="2400" dirty="0" smtClean="0"/>
              <a:t>, 2003)</a:t>
            </a:r>
            <a:endParaRPr lang="en-US" altLang="pl-PL" sz="2400" dirty="0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80400" cy="4546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pl-PL" sz="2800" b="1" dirty="0" smtClean="0"/>
              <a:t>DEFICYTY EMOCJONALNE</a:t>
            </a:r>
          </a:p>
          <a:p>
            <a:pPr lvl="1" eaLnBrk="1" hangingPunct="1">
              <a:lnSpc>
                <a:spcPct val="80000"/>
              </a:lnSpc>
            </a:pPr>
            <a:r>
              <a:rPr lang="pl-PL" altLang="pl-PL" sz="2400" dirty="0" smtClean="0"/>
              <a:t>depresja</a:t>
            </a:r>
          </a:p>
          <a:p>
            <a:pPr lvl="1" eaLnBrk="1" hangingPunct="1">
              <a:lnSpc>
                <a:spcPct val="80000"/>
              </a:lnSpc>
            </a:pPr>
            <a:r>
              <a:rPr lang="pl-PL" altLang="pl-PL" sz="2400" dirty="0" smtClean="0"/>
              <a:t>lęk</a:t>
            </a:r>
          </a:p>
          <a:p>
            <a:pPr lvl="1" eaLnBrk="1" hangingPunct="1">
              <a:lnSpc>
                <a:spcPct val="80000"/>
              </a:lnSpc>
            </a:pPr>
            <a:r>
              <a:rPr lang="pl-PL" altLang="pl-PL" sz="2400" dirty="0" smtClean="0"/>
              <a:t>apatia</a:t>
            </a:r>
          </a:p>
          <a:p>
            <a:pPr lvl="1" eaLnBrk="1" hangingPunct="1">
              <a:lnSpc>
                <a:spcPct val="80000"/>
              </a:lnSpc>
            </a:pPr>
            <a:r>
              <a:rPr lang="pl-PL" altLang="pl-PL" sz="2400" dirty="0" smtClean="0"/>
              <a:t>zmęczenie</a:t>
            </a:r>
          </a:p>
          <a:p>
            <a:pPr lvl="1" eaLnBrk="1" hangingPunct="1">
              <a:lnSpc>
                <a:spcPct val="80000"/>
              </a:lnSpc>
            </a:pPr>
            <a:r>
              <a:rPr lang="pl-PL" altLang="pl-PL" sz="2400" dirty="0" smtClean="0"/>
              <a:t>wrogość</a:t>
            </a:r>
          </a:p>
          <a:p>
            <a:pPr lvl="1" eaLnBrk="1" hangingPunct="1">
              <a:lnSpc>
                <a:spcPct val="80000"/>
              </a:lnSpc>
            </a:pPr>
            <a:r>
              <a:rPr lang="pl-PL" altLang="pl-PL" sz="2400" dirty="0" smtClean="0"/>
              <a:t>brak agresji</a:t>
            </a:r>
          </a:p>
          <a:p>
            <a:pPr lvl="1" eaLnBrk="1" hangingPunct="1">
              <a:lnSpc>
                <a:spcPct val="80000"/>
              </a:lnSpc>
            </a:pPr>
            <a:r>
              <a:rPr lang="pl-PL" altLang="pl-PL" sz="2400" dirty="0" smtClean="0"/>
              <a:t>utrata nadziei</a:t>
            </a:r>
          </a:p>
          <a:p>
            <a:pPr lvl="1" eaLnBrk="1" hangingPunct="1">
              <a:lnSpc>
                <a:spcPct val="80000"/>
              </a:lnSpc>
            </a:pPr>
            <a:r>
              <a:rPr lang="pl-PL" altLang="pl-PL" sz="2400" dirty="0" smtClean="0"/>
              <a:t>długi czas dochodzenia do równowagi po porażce</a:t>
            </a:r>
          </a:p>
          <a:p>
            <a:pPr eaLnBrk="1" hangingPunct="1">
              <a:lnSpc>
                <a:spcPct val="80000"/>
              </a:lnSpc>
            </a:pPr>
            <a:r>
              <a:rPr lang="pl-PL" altLang="pl-PL" sz="2800" b="1" dirty="0" smtClean="0"/>
              <a:t>DEFICYTY SPOŁECZNE</a:t>
            </a:r>
          </a:p>
          <a:p>
            <a:pPr lvl="1" eaLnBrk="1" hangingPunct="1">
              <a:lnSpc>
                <a:spcPct val="80000"/>
              </a:lnSpc>
            </a:pPr>
            <a:r>
              <a:rPr lang="pl-PL" altLang="pl-PL" sz="2400" dirty="0" smtClean="0"/>
              <a:t>wycofywanie</a:t>
            </a:r>
          </a:p>
          <a:p>
            <a:pPr lvl="1" eaLnBrk="1" hangingPunct="1">
              <a:lnSpc>
                <a:spcPct val="80000"/>
              </a:lnSpc>
            </a:pPr>
            <a:r>
              <a:rPr lang="pl-PL" altLang="pl-PL" sz="2400" dirty="0" smtClean="0"/>
              <a:t>zależność społeczna</a:t>
            </a:r>
            <a:endParaRPr lang="en-US" altLang="pl-PL" sz="2400" dirty="0" smtClean="0"/>
          </a:p>
          <a:p>
            <a:pPr eaLnBrk="1" hangingPunct="1">
              <a:lnSpc>
                <a:spcPct val="80000"/>
              </a:lnSpc>
            </a:pPr>
            <a:endParaRPr lang="en-US" altLang="pl-PL" sz="2800" dirty="0" smtClean="0"/>
          </a:p>
          <a:p>
            <a:pPr eaLnBrk="1" hangingPunct="1">
              <a:lnSpc>
                <a:spcPct val="80000"/>
              </a:lnSpc>
            </a:pPr>
            <a:endParaRPr lang="en-US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3615430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pl-PL" altLang="pl-PL" sz="4000" u="sng" dirty="0" smtClean="0"/>
              <a:t/>
            </a:r>
            <a:br>
              <a:rPr lang="pl-PL" altLang="pl-PL" sz="4000" u="sng" dirty="0" smtClean="0"/>
            </a:br>
            <a:r>
              <a:rPr lang="pl-PL" altLang="pl-PL" sz="4000" u="sng" dirty="0" smtClean="0"/>
              <a:t/>
            </a:r>
            <a:br>
              <a:rPr lang="pl-PL" altLang="pl-PL" sz="4000" u="sng" dirty="0" smtClean="0"/>
            </a:br>
            <a:r>
              <a:rPr lang="pl-PL" altLang="pl-PL" sz="4000" u="sng" dirty="0" smtClean="0"/>
              <a:t/>
            </a:r>
            <a:br>
              <a:rPr lang="pl-PL" altLang="pl-PL" sz="4000" u="sng" dirty="0" smtClean="0"/>
            </a:br>
            <a:r>
              <a:rPr lang="pl-PL" altLang="pl-PL" sz="4000" u="sng" dirty="0" smtClean="0"/>
              <a:t/>
            </a:r>
            <a:br>
              <a:rPr lang="pl-PL" altLang="pl-PL" sz="4000" u="sng" dirty="0" smtClean="0"/>
            </a:br>
            <a:r>
              <a:rPr lang="pl-PL" altLang="pl-PL" sz="4000" u="sng" dirty="0" smtClean="0"/>
              <a:t/>
            </a:r>
            <a:br>
              <a:rPr lang="pl-PL" altLang="pl-PL" sz="4000" u="sng" dirty="0" smtClean="0"/>
            </a:br>
            <a:r>
              <a:rPr lang="pl-PL" altLang="pl-PL" sz="4000" u="sng" dirty="0" smtClean="0"/>
              <a:t/>
            </a:r>
            <a:br>
              <a:rPr lang="pl-PL" altLang="pl-PL" sz="4000" u="sng" dirty="0" smtClean="0"/>
            </a:br>
            <a:r>
              <a:rPr lang="pl-PL" altLang="pl-PL" sz="4000" u="sng" dirty="0" smtClean="0"/>
              <a:t/>
            </a:r>
            <a:br>
              <a:rPr lang="pl-PL" altLang="pl-PL" sz="4000" u="sng" dirty="0" smtClean="0"/>
            </a:br>
            <a:r>
              <a:rPr lang="pl-PL" altLang="pl-PL" sz="4000" dirty="0" smtClean="0"/>
              <a:t>Wieloczynnikowe uwarunkowania</a:t>
            </a:r>
            <a:r>
              <a:rPr lang="pl-PL" altLang="pl-PL" sz="4000" u="sng" dirty="0" smtClean="0"/>
              <a:t/>
            </a:r>
            <a:br>
              <a:rPr lang="pl-PL" altLang="pl-PL" sz="4000" u="sng" dirty="0" smtClean="0"/>
            </a:br>
            <a:r>
              <a:rPr lang="pl-PL" altLang="pl-PL" sz="4000" u="sng" dirty="0" smtClean="0"/>
              <a:t/>
            </a:r>
            <a:br>
              <a:rPr lang="pl-PL" altLang="pl-PL" sz="4000" u="sng" dirty="0" smtClean="0"/>
            </a:br>
            <a:r>
              <a:rPr lang="pl-PL" altLang="pl-PL" sz="4000" u="sng" dirty="0" smtClean="0"/>
              <a:t/>
            </a:r>
            <a:br>
              <a:rPr lang="pl-PL" altLang="pl-PL" sz="4000" u="sng" dirty="0" smtClean="0"/>
            </a:br>
            <a:r>
              <a:rPr lang="pl-PL" altLang="pl-PL" sz="4000" dirty="0" smtClean="0"/>
              <a:t/>
            </a:r>
            <a:br>
              <a:rPr lang="pl-PL" altLang="pl-PL" sz="4000" dirty="0" smtClean="0"/>
            </a:br>
            <a:r>
              <a:rPr lang="pl-PL" altLang="pl-PL" sz="4000" dirty="0" smtClean="0"/>
              <a:t/>
            </a:r>
            <a:br>
              <a:rPr lang="pl-PL" altLang="pl-PL" sz="4000" dirty="0" smtClean="0"/>
            </a:br>
            <a:r>
              <a:rPr lang="pl-PL" altLang="pl-PL" sz="4000" dirty="0" smtClean="0"/>
              <a:t/>
            </a:r>
            <a:br>
              <a:rPr lang="pl-PL" altLang="pl-PL" sz="4000" dirty="0" smtClean="0"/>
            </a:br>
            <a:r>
              <a:rPr lang="pl-PL" altLang="pl-PL" sz="4000" u="sng" dirty="0" smtClean="0"/>
              <a:t/>
            </a:r>
            <a:br>
              <a:rPr lang="pl-PL" altLang="pl-PL" sz="4000" u="sng" dirty="0" smtClean="0"/>
            </a:br>
            <a:endParaRPr lang="pl-PL" altLang="pl-PL" sz="4000" u="sng" dirty="0" smtClean="0"/>
          </a:p>
        </p:txBody>
      </p:sp>
      <p:sp>
        <p:nvSpPr>
          <p:cNvPr id="198659" name="Rectangle 3"/>
          <p:cNvSpPr>
            <a:spLocks noChangeArrowheads="1"/>
          </p:cNvSpPr>
          <p:nvPr/>
        </p:nvSpPr>
        <p:spPr bwMode="auto">
          <a:xfrm>
            <a:off x="990600" y="5105400"/>
            <a:ext cx="7162800" cy="9144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198660" name="Text Box 4"/>
          <p:cNvSpPr txBox="1">
            <a:spLocks noChangeArrowheads="1"/>
          </p:cNvSpPr>
          <p:nvPr/>
        </p:nvSpPr>
        <p:spPr bwMode="auto">
          <a:xfrm>
            <a:off x="1524000" y="5410200"/>
            <a:ext cx="6096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l-PL" altLang="pl-PL">
                <a:solidFill>
                  <a:schemeClr val="tx2"/>
                </a:solidFill>
                <a:latin typeface="Arial" charset="0"/>
              </a:rPr>
              <a:t>Społeczno - kulturowe</a:t>
            </a:r>
            <a:br>
              <a:rPr lang="pl-PL" altLang="pl-PL">
                <a:solidFill>
                  <a:schemeClr val="tx2"/>
                </a:solidFill>
                <a:latin typeface="Arial" charset="0"/>
              </a:rPr>
            </a:br>
            <a:endParaRPr lang="pl-PL" altLang="pl-PL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98661" name="Rectangle 5"/>
          <p:cNvSpPr>
            <a:spLocks noChangeArrowheads="1"/>
          </p:cNvSpPr>
          <p:nvPr/>
        </p:nvSpPr>
        <p:spPr bwMode="auto">
          <a:xfrm>
            <a:off x="1219200" y="2438400"/>
            <a:ext cx="2971800" cy="685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pl-PL" altLang="pl-PL">
                <a:solidFill>
                  <a:schemeClr val="tx2"/>
                </a:solidFill>
                <a:latin typeface="Arial" charset="0"/>
              </a:rPr>
              <a:t>Osobowościowe</a:t>
            </a:r>
          </a:p>
        </p:txBody>
      </p:sp>
      <p:sp>
        <p:nvSpPr>
          <p:cNvPr id="198662" name="Rectangle 6"/>
          <p:cNvSpPr>
            <a:spLocks noChangeArrowheads="1"/>
          </p:cNvSpPr>
          <p:nvPr/>
        </p:nvSpPr>
        <p:spPr bwMode="auto">
          <a:xfrm>
            <a:off x="2743200" y="3505200"/>
            <a:ext cx="3124200" cy="685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pl-PL" altLang="pl-PL">
                <a:solidFill>
                  <a:schemeClr val="tx2"/>
                </a:solidFill>
                <a:latin typeface="Arial" charset="0"/>
              </a:rPr>
              <a:t>Biologiczne</a:t>
            </a:r>
          </a:p>
        </p:txBody>
      </p:sp>
      <p:sp>
        <p:nvSpPr>
          <p:cNvPr id="198663" name="Rectangle 7"/>
          <p:cNvSpPr>
            <a:spLocks noChangeArrowheads="1"/>
          </p:cNvSpPr>
          <p:nvPr/>
        </p:nvSpPr>
        <p:spPr bwMode="auto">
          <a:xfrm>
            <a:off x="4191000" y="4495800"/>
            <a:ext cx="3505200" cy="533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pl-PL" altLang="pl-PL">
                <a:solidFill>
                  <a:schemeClr val="tx2"/>
                </a:solidFill>
                <a:latin typeface="Arial" charset="0"/>
              </a:rPr>
              <a:t>Rodzinne</a:t>
            </a:r>
          </a:p>
        </p:txBody>
      </p:sp>
      <p:sp>
        <p:nvSpPr>
          <p:cNvPr id="198664" name="Oval 8"/>
          <p:cNvSpPr>
            <a:spLocks noChangeArrowheads="1"/>
          </p:cNvSpPr>
          <p:nvPr/>
        </p:nvSpPr>
        <p:spPr bwMode="auto">
          <a:xfrm>
            <a:off x="4648200" y="2133600"/>
            <a:ext cx="2057400" cy="10668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198665" name="Text Box 9"/>
          <p:cNvSpPr txBox="1">
            <a:spLocks noChangeArrowheads="1"/>
          </p:cNvSpPr>
          <p:nvPr/>
        </p:nvSpPr>
        <p:spPr bwMode="auto">
          <a:xfrm>
            <a:off x="5029200" y="2362200"/>
            <a:ext cx="1371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l-PL" altLang="pl-PL" sz="1600">
                <a:latin typeface="Times New Roman" charset="0"/>
              </a:rPr>
              <a:t>wyzwalające</a:t>
            </a:r>
          </a:p>
        </p:txBody>
      </p:sp>
      <p:sp>
        <p:nvSpPr>
          <p:cNvPr id="198666" name="Line 10"/>
          <p:cNvSpPr>
            <a:spLocks noChangeShapeType="1"/>
          </p:cNvSpPr>
          <p:nvPr/>
        </p:nvSpPr>
        <p:spPr bwMode="auto">
          <a:xfrm>
            <a:off x="4191000" y="2743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198667" name="Line 11"/>
          <p:cNvSpPr>
            <a:spLocks noChangeShapeType="1"/>
          </p:cNvSpPr>
          <p:nvPr/>
        </p:nvSpPr>
        <p:spPr bwMode="auto">
          <a:xfrm flipV="1">
            <a:off x="5486400" y="3200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  <p:sp>
        <p:nvSpPr>
          <p:cNvPr id="198668" name="Line 12"/>
          <p:cNvSpPr>
            <a:spLocks noChangeShapeType="1"/>
          </p:cNvSpPr>
          <p:nvPr/>
        </p:nvSpPr>
        <p:spPr bwMode="auto">
          <a:xfrm flipH="1" flipV="1">
            <a:off x="6172200" y="3124200"/>
            <a:ext cx="3810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pl-PL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37986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03648" y="0"/>
            <a:ext cx="7740352" cy="1417638"/>
          </a:xfrm>
        </p:spPr>
        <p:txBody>
          <a:bodyPr/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NAUCZYCIEL - </a:t>
            </a:r>
            <a:r>
              <a:rPr lang="fr-FR" sz="2800" dirty="0" err="1" smtClean="0"/>
              <a:t>duże</a:t>
            </a:r>
            <a:r>
              <a:rPr lang="fr-FR" sz="2800" dirty="0" smtClean="0"/>
              <a:t> </a:t>
            </a:r>
            <a:r>
              <a:rPr lang="fr-FR" sz="2800" dirty="0" err="1"/>
              <a:t>ryzyko</a:t>
            </a:r>
            <a:r>
              <a:rPr lang="fr-FR" sz="2800" dirty="0"/>
              <a:t> </a:t>
            </a:r>
            <a:r>
              <a:rPr lang="fr-FR" sz="2800" dirty="0" err="1"/>
              <a:t>utraty</a:t>
            </a:r>
            <a:r>
              <a:rPr lang="fr-FR" sz="2800" dirty="0"/>
              <a:t> </a:t>
            </a:r>
            <a:r>
              <a:rPr lang="fr-FR" sz="2800" dirty="0" err="1"/>
              <a:t>zdrowia</a:t>
            </a:r>
            <a:r>
              <a:rPr lang="fr-FR" sz="2800" dirty="0"/>
              <a:t> </a:t>
            </a:r>
            <a:r>
              <a:rPr lang="fr-FR" sz="2800" dirty="0" err="1"/>
              <a:t>somatycznego</a:t>
            </a:r>
            <a:r>
              <a:rPr lang="fr-FR" sz="2800" dirty="0"/>
              <a:t> i </a:t>
            </a:r>
            <a:r>
              <a:rPr lang="fr-FR" sz="2800" dirty="0" err="1" smtClean="0"/>
              <a:t>psychicznego</a:t>
            </a:r>
            <a:r>
              <a:rPr lang="fr-FR" sz="2800" dirty="0" smtClean="0"/>
              <a:t> - PRZYCZYNY</a:t>
            </a:r>
            <a:r>
              <a:rPr lang="fr-FR" dirty="0"/>
              <a:t/>
            </a:r>
            <a:br>
              <a:rPr lang="fr-FR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159598"/>
          </a:xfrm>
        </p:spPr>
        <p:txBody>
          <a:bodyPr/>
          <a:lstStyle/>
          <a:p>
            <a:r>
              <a:rPr lang="fr-FR" sz="2000" b="1" dirty="0" smtClean="0"/>
              <a:t>D</a:t>
            </a:r>
            <a:r>
              <a:rPr lang="cs-CZ" sz="2000" b="1" dirty="0" smtClean="0"/>
              <a:t>UŻE OBCIĄŻENIE STRESOWE:</a:t>
            </a:r>
          </a:p>
          <a:p>
            <a:r>
              <a:rPr lang="cs-CZ" sz="2000" dirty="0" err="1" smtClean="0"/>
              <a:t>Zmiany</a:t>
            </a:r>
            <a:r>
              <a:rPr lang="cs-CZ" sz="2000" dirty="0" smtClean="0"/>
              <a:t> </a:t>
            </a:r>
            <a:r>
              <a:rPr lang="cs-CZ" sz="2000" dirty="0" err="1" smtClean="0"/>
              <a:t>strukturalne</a:t>
            </a:r>
            <a:r>
              <a:rPr lang="cs-CZ" sz="2000" dirty="0" smtClean="0"/>
              <a:t> </a:t>
            </a:r>
            <a:r>
              <a:rPr lang="cs-CZ" sz="2000" dirty="0" err="1" smtClean="0"/>
              <a:t>w</a:t>
            </a:r>
            <a:r>
              <a:rPr lang="cs-CZ" sz="2000" dirty="0" smtClean="0"/>
              <a:t> </a:t>
            </a:r>
            <a:r>
              <a:rPr lang="cs-CZ" sz="2000" dirty="0" err="1" smtClean="0"/>
              <a:t>szkolnictwie</a:t>
            </a:r>
            <a:endParaRPr lang="cs-CZ" sz="2000" dirty="0" smtClean="0"/>
          </a:p>
          <a:p>
            <a:r>
              <a:rPr lang="cs-CZ" sz="2000" dirty="0"/>
              <a:t>Stan </a:t>
            </a:r>
            <a:r>
              <a:rPr lang="cs-CZ" sz="2000" dirty="0" err="1"/>
              <a:t>prawno-organizacyjny</a:t>
            </a:r>
            <a:endParaRPr lang="cs-CZ" sz="2000" dirty="0"/>
          </a:p>
          <a:p>
            <a:r>
              <a:rPr lang="cs-CZ" sz="2000" dirty="0" err="1" smtClean="0"/>
              <a:t>Liczne</a:t>
            </a:r>
            <a:r>
              <a:rPr lang="cs-CZ" sz="2000" dirty="0" smtClean="0"/>
              <a:t> klasy</a:t>
            </a:r>
          </a:p>
          <a:p>
            <a:r>
              <a:rPr lang="cs-CZ" sz="2000" dirty="0" err="1"/>
              <a:t>Zachowanie</a:t>
            </a:r>
            <a:r>
              <a:rPr lang="cs-CZ" sz="2000" dirty="0"/>
              <a:t> </a:t>
            </a:r>
            <a:r>
              <a:rPr lang="cs-CZ" sz="2000" dirty="0" err="1" smtClean="0"/>
              <a:t>uczniów</a:t>
            </a:r>
            <a:endParaRPr lang="cs-CZ" sz="2000" dirty="0" smtClean="0"/>
          </a:p>
          <a:p>
            <a:r>
              <a:rPr lang="cs-CZ" sz="2000" dirty="0" err="1" smtClean="0"/>
              <a:t>Oczekiwania</a:t>
            </a:r>
            <a:endParaRPr lang="cs-CZ" sz="2000" dirty="0" smtClean="0"/>
          </a:p>
          <a:p>
            <a:r>
              <a:rPr lang="cs-CZ" sz="2000" dirty="0" smtClean="0"/>
              <a:t>Kontrola </a:t>
            </a:r>
          </a:p>
          <a:p>
            <a:r>
              <a:rPr lang="cs-CZ" sz="2000" dirty="0" err="1" smtClean="0"/>
              <a:t>Niedocenianie</a:t>
            </a:r>
            <a:r>
              <a:rPr lang="cs-CZ" sz="2000" dirty="0" smtClean="0"/>
              <a:t> </a:t>
            </a:r>
          </a:p>
          <a:p>
            <a:r>
              <a:rPr lang="cs-CZ" sz="2000" dirty="0" err="1" smtClean="0"/>
              <a:t>Krytyka</a:t>
            </a:r>
            <a:r>
              <a:rPr lang="cs-CZ" sz="2000" dirty="0" smtClean="0"/>
              <a:t> </a:t>
            </a:r>
          </a:p>
          <a:p>
            <a:r>
              <a:rPr lang="cs-CZ" sz="2000" dirty="0" smtClean="0"/>
              <a:t>Brak </a:t>
            </a:r>
            <a:r>
              <a:rPr lang="cs-CZ" sz="2000" dirty="0" err="1" smtClean="0"/>
              <a:t>szacunku</a:t>
            </a:r>
            <a:r>
              <a:rPr lang="cs-CZ" sz="2000" dirty="0" smtClean="0"/>
              <a:t> i </a:t>
            </a:r>
            <a:r>
              <a:rPr lang="cs-CZ" sz="2000" dirty="0" err="1" smtClean="0"/>
              <a:t>prestiżu</a:t>
            </a:r>
            <a:endParaRPr lang="cs-CZ" sz="2000" dirty="0" smtClean="0"/>
          </a:p>
          <a:p>
            <a:r>
              <a:rPr lang="cs-CZ" sz="2000" dirty="0" err="1" smtClean="0"/>
              <a:t>Presja</a:t>
            </a:r>
            <a:endParaRPr lang="cs-CZ" sz="2000" dirty="0" smtClean="0"/>
          </a:p>
          <a:p>
            <a:r>
              <a:rPr lang="cs-CZ" sz="2000" dirty="0" err="1" smtClean="0"/>
              <a:t>Potrzeba</a:t>
            </a:r>
            <a:r>
              <a:rPr lang="cs-CZ" sz="2000" dirty="0" smtClean="0"/>
              <a:t> </a:t>
            </a:r>
            <a:r>
              <a:rPr lang="cs-CZ" sz="2000" dirty="0" err="1" smtClean="0"/>
              <a:t>zadowolenia</a:t>
            </a:r>
            <a:r>
              <a:rPr lang="cs-CZ" sz="2000" dirty="0" smtClean="0"/>
              <a:t> z </a:t>
            </a:r>
            <a:r>
              <a:rPr lang="cs-CZ" sz="2000" dirty="0" err="1" smtClean="0"/>
              <a:t>pracy</a:t>
            </a:r>
            <a:r>
              <a:rPr lang="cs-CZ" sz="2000" dirty="0" smtClean="0"/>
              <a:t> </a:t>
            </a:r>
            <a:r>
              <a:rPr lang="cs-CZ" sz="2000" dirty="0" err="1" smtClean="0"/>
              <a:t>zawodowej</a:t>
            </a:r>
            <a:endParaRPr lang="cs-CZ" sz="2000" dirty="0" smtClean="0"/>
          </a:p>
          <a:p>
            <a:r>
              <a:rPr lang="cs-CZ" sz="2000" dirty="0" err="1" smtClean="0"/>
              <a:t>Relacje</a:t>
            </a:r>
            <a:r>
              <a:rPr lang="cs-CZ" sz="2000" dirty="0" smtClean="0"/>
              <a:t>  </a:t>
            </a:r>
            <a:r>
              <a:rPr lang="cs-CZ" sz="2000" dirty="0" err="1" smtClean="0"/>
              <a:t>koleżenske</a:t>
            </a:r>
            <a:r>
              <a:rPr lang="cs-CZ" sz="2000" dirty="0" smtClean="0"/>
              <a:t> </a:t>
            </a:r>
            <a:r>
              <a:rPr lang="mr-IN" sz="2000" dirty="0" smtClean="0"/>
              <a:t>–</a:t>
            </a:r>
            <a:r>
              <a:rPr lang="cs-CZ" sz="2000" dirty="0" smtClean="0"/>
              <a:t> </a:t>
            </a:r>
            <a:r>
              <a:rPr lang="cs-CZ" sz="2000" dirty="0" err="1" smtClean="0"/>
              <a:t>czy</a:t>
            </a:r>
            <a:r>
              <a:rPr lang="cs-CZ" sz="2000" dirty="0" smtClean="0"/>
              <a:t> </a:t>
            </a:r>
            <a:r>
              <a:rPr lang="cs-CZ" sz="2000" dirty="0" err="1" smtClean="0"/>
              <a:t>zawsze</a:t>
            </a:r>
            <a:r>
              <a:rPr lang="cs-CZ" sz="2000" dirty="0" smtClean="0"/>
              <a:t> </a:t>
            </a:r>
            <a:r>
              <a:rPr lang="cs-CZ" sz="2000" dirty="0" err="1" smtClean="0"/>
              <a:t>dobre</a:t>
            </a:r>
            <a:r>
              <a:rPr lang="cs-CZ" sz="2000" dirty="0" smtClean="0"/>
              <a:t>?</a:t>
            </a:r>
            <a:endParaRPr lang="pl-PL" sz="2000" dirty="0"/>
          </a:p>
          <a:p>
            <a:r>
              <a:rPr lang="cs-CZ" sz="2000" dirty="0" err="1" smtClean="0"/>
              <a:t>Niskie</a:t>
            </a:r>
            <a:r>
              <a:rPr lang="cs-CZ" sz="2000" dirty="0" smtClean="0"/>
              <a:t> </a:t>
            </a:r>
            <a:r>
              <a:rPr lang="cs-CZ" sz="2000" dirty="0" err="1" smtClean="0"/>
              <a:t>zarobki</a:t>
            </a:r>
            <a:r>
              <a:rPr lang="cs-CZ" sz="2000" dirty="0" smtClean="0"/>
              <a:t>, </a:t>
            </a:r>
            <a:r>
              <a:rPr lang="cs-CZ" sz="2000" dirty="0" err="1" smtClean="0"/>
              <a:t>nieadekwatne</a:t>
            </a:r>
            <a:r>
              <a:rPr lang="cs-CZ" sz="2000" dirty="0" smtClean="0"/>
              <a:t> do </a:t>
            </a:r>
            <a:r>
              <a:rPr lang="cs-CZ" sz="2000" dirty="0" err="1" smtClean="0"/>
              <a:t>włożonego</a:t>
            </a:r>
            <a:r>
              <a:rPr lang="cs-CZ" sz="2000" dirty="0" smtClean="0"/>
              <a:t> </a:t>
            </a:r>
            <a:r>
              <a:rPr lang="cs-CZ" sz="2000" dirty="0" err="1" smtClean="0"/>
              <a:t>wysiłku</a:t>
            </a:r>
            <a:endParaRPr lang="cs-CZ" sz="2000" dirty="0" smtClean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7812360" cy="365125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Tucholska, 1999; </a:t>
            </a:r>
            <a:r>
              <a:rPr lang="pl-PL" dirty="0" err="1" smtClean="0"/>
              <a:t>Paulik</a:t>
            </a:r>
            <a:r>
              <a:rPr lang="pl-PL" dirty="0" smtClean="0"/>
              <a:t>, 2001; </a:t>
            </a:r>
            <a:r>
              <a:rPr lang="pl-PL" dirty="0" err="1" smtClean="0"/>
              <a:t>Kretschmannn</a:t>
            </a:r>
            <a:r>
              <a:rPr lang="pl-PL" dirty="0" smtClean="0"/>
              <a:t>, 2003; Marten</a:t>
            </a:r>
            <a:r>
              <a:rPr lang="pl-PL" dirty="0"/>
              <a:t>, 2011; </a:t>
            </a:r>
            <a:r>
              <a:rPr lang="pl-PL" dirty="0" err="1"/>
              <a:t>Hreciński</a:t>
            </a:r>
            <a:r>
              <a:rPr lang="pl-PL" dirty="0"/>
              <a:t>, 2017; Mańkowska, 2017, 2018</a:t>
            </a:r>
          </a:p>
          <a:p>
            <a:pPr>
              <a:defRPr/>
            </a:pPr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812117"/>
            <a:ext cx="4180456" cy="285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552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l-PL" altLang="pl-PL" smtClean="0"/>
              <a:t>Uzależnienia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700808"/>
            <a:ext cx="3810000" cy="28575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827" y="2852936"/>
            <a:ext cx="4113766" cy="2734072"/>
          </a:xfrm>
          <a:prstGeom prst="rect">
            <a:avLst/>
          </a:prstGeom>
        </p:spPr>
      </p:pic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  <a:defRPr/>
            </a:pPr>
            <a:endParaRPr lang="pl-PL" altLang="pl-PL" dirty="0" smtClean="0"/>
          </a:p>
        </p:txBody>
      </p:sp>
    </p:spTree>
    <p:extLst>
      <p:ext uri="{BB962C8B-B14F-4D97-AF65-F5344CB8AC3E}">
        <p14:creationId xmlns:p14="http://schemas.microsoft.com/office/powerpoint/2010/main" val="19425510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1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6576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Autor</a:t>
            </a:r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021" y="332656"/>
            <a:ext cx="64139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4593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Praca uszczęśliwia?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9382" y="1600200"/>
            <a:ext cx="406523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7795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Korzyści ze stresu?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/>
          <a:lstStyle/>
          <a:p>
            <a:r>
              <a:rPr lang="pl-PL" dirty="0" smtClean="0"/>
              <a:t>To, co się dzieje w naszej głowie czyni nas ofiarami stresu lub sprawia, że czerpiemy z niego korzyści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2864313"/>
            <a:ext cx="6156176" cy="346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8392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Korzyści ze stresu w pracy nauczyciela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/>
          <a:lstStyle/>
          <a:p>
            <a:endParaRPr lang="pl-PL" dirty="0" smtClean="0"/>
          </a:p>
          <a:p>
            <a:r>
              <a:rPr lang="pl-PL" dirty="0" smtClean="0"/>
              <a:t>Motywacja do działania</a:t>
            </a:r>
          </a:p>
          <a:p>
            <a:r>
              <a:rPr lang="pl-PL" dirty="0" smtClean="0"/>
              <a:t>Większy poziom energii</a:t>
            </a:r>
          </a:p>
          <a:p>
            <a:r>
              <a:rPr lang="pl-PL" dirty="0" smtClean="0"/>
              <a:t>Większa koncentracja na problemie</a:t>
            </a:r>
          </a:p>
          <a:p>
            <a:r>
              <a:rPr lang="pl-PL" dirty="0" smtClean="0"/>
              <a:t>Mobilizacja </a:t>
            </a:r>
            <a:r>
              <a:rPr lang="pl-PL" dirty="0"/>
              <a:t>sił organizmu </a:t>
            </a:r>
            <a:r>
              <a:rPr lang="pl-PL" dirty="0" smtClean="0"/>
              <a:t>do „walki”, stawiania czoła przeciwnościom życiowym, ale i do rozwoju i podejmowania wyzwań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19" y="1647824"/>
            <a:ext cx="3527101" cy="156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3101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Korzyści ze stresu w pracy nauczyciela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7787208" cy="4525963"/>
          </a:xfrm>
        </p:spPr>
        <p:txBody>
          <a:bodyPr/>
          <a:lstStyle/>
          <a:p>
            <a:r>
              <a:rPr lang="pl-PL" dirty="0" smtClean="0"/>
              <a:t>Umiarkowany stres towarzyszy każdej zmianie</a:t>
            </a:r>
          </a:p>
          <a:p>
            <a:r>
              <a:rPr lang="pl-PL" dirty="0" smtClean="0"/>
              <a:t>Jest czynnikiem rozwoju</a:t>
            </a:r>
          </a:p>
          <a:p>
            <a:r>
              <a:rPr lang="pl-PL" dirty="0" smtClean="0"/>
              <a:t>Sprzyja zdrowej rywalizacji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4149825"/>
            <a:ext cx="4713086" cy="209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0836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Korzyści ze stresu w pracy nauczyciela 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2492896"/>
            <a:ext cx="6779096" cy="32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986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3883" y="1600200"/>
            <a:ext cx="623623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2625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Ocena poznawcza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4978896" cy="4525963"/>
          </a:xfrm>
        </p:spPr>
        <p:txBody>
          <a:bodyPr/>
          <a:lstStyle/>
          <a:p>
            <a:r>
              <a:rPr lang="pl-PL" sz="2400" dirty="0" smtClean="0"/>
              <a:t>to</a:t>
            </a:r>
            <a:r>
              <a:rPr lang="pl-PL" sz="2400" dirty="0" smtClean="0">
                <a:latin typeface="OpenSans-Regular" charset="0"/>
              </a:rPr>
              <a:t>, </a:t>
            </a:r>
            <a:r>
              <a:rPr lang="pl-PL" sz="2400" dirty="0">
                <a:latin typeface="OpenSans-Regular" charset="0"/>
              </a:rPr>
              <a:t>czy dane wydarzenie będzie dla nas potencjalnym zagrożeniem, niebezpieczeństwem, sytuacją bez wyjścia, zależy tylko od naszej percepcji (oceny poznawczej). Jeżeli </a:t>
            </a:r>
            <a:r>
              <a:rPr lang="pl-PL" sz="2400" dirty="0" smtClean="0">
                <a:latin typeface="OpenSans-Regular" charset="0"/>
              </a:rPr>
              <a:t>widzimy </a:t>
            </a:r>
            <a:r>
              <a:rPr lang="pl-PL" sz="2400" dirty="0">
                <a:latin typeface="OpenSans-Regular" charset="0"/>
              </a:rPr>
              <a:t>rzeczywistość jako trudną, ale nie beznadziejną, </a:t>
            </a:r>
            <a:r>
              <a:rPr lang="pl-PL" sz="2400" dirty="0" smtClean="0">
                <a:latin typeface="OpenSans-Regular" charset="0"/>
              </a:rPr>
              <a:t>szukamy </a:t>
            </a:r>
            <a:r>
              <a:rPr lang="pl-PL" sz="2400" dirty="0">
                <a:latin typeface="OpenSans-Regular" charset="0"/>
              </a:rPr>
              <a:t>sposobów na rozwiązanie problemu. Jeżeli nie </a:t>
            </a:r>
            <a:r>
              <a:rPr lang="pl-PL" sz="2400" dirty="0" smtClean="0">
                <a:latin typeface="OpenSans-Regular" charset="0"/>
              </a:rPr>
              <a:t>widzimy </a:t>
            </a:r>
            <a:r>
              <a:rPr lang="pl-PL" sz="2400" dirty="0">
                <a:latin typeface="OpenSans-Regular" charset="0"/>
              </a:rPr>
              <a:t>szans poradzenia sobie z trudnością, </a:t>
            </a:r>
            <a:r>
              <a:rPr lang="pl-PL" sz="2400" dirty="0" smtClean="0">
                <a:latin typeface="OpenSans-Regular" charset="0"/>
              </a:rPr>
              <a:t>uciekamy, </a:t>
            </a:r>
            <a:r>
              <a:rPr lang="pl-PL" sz="2400" dirty="0">
                <a:latin typeface="OpenSans-Regular" charset="0"/>
              </a:rPr>
              <a:t>nie próbując nawet zawalczyć o swoje.</a:t>
            </a:r>
            <a:endParaRPr lang="pl-PL" sz="2400" dirty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8837" y="1681561"/>
            <a:ext cx="3385392" cy="239093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428" y="4027118"/>
            <a:ext cx="1866937" cy="21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9667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1268760"/>
            <a:ext cx="6258272" cy="469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5820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pl-PL" dirty="0" smtClean="0"/>
              <a:t>PASJA!</a:t>
            </a:r>
            <a:br>
              <a:rPr lang="pl-PL" dirty="0" smtClean="0"/>
            </a:br>
            <a:r>
              <a:rPr lang="pl-PL" dirty="0" smtClean="0"/>
              <a:t>Praca nauczyciela uszczęśliwia</a:t>
            </a: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1556792"/>
            <a:ext cx="4697760" cy="46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9074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Ku inspiracji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857403"/>
          </a:xfrm>
        </p:spPr>
        <p:txBody>
          <a:bodyPr/>
          <a:lstStyle/>
          <a:p>
            <a:pPr>
              <a:lnSpc>
                <a:spcPct val="130000"/>
              </a:lnSpc>
              <a:buFont typeface="Wingdings" charset="2"/>
              <a:buNone/>
            </a:pPr>
            <a:r>
              <a:rPr lang="pl-PL" altLang="pl-PL" sz="2800" dirty="0" smtClean="0">
                <a:latin typeface="Cambria" charset="0"/>
                <a:ea typeface="Cambria" charset="0"/>
                <a:cs typeface="Cambria" charset="0"/>
              </a:rPr>
              <a:t>„Budzić </a:t>
            </a:r>
            <a:r>
              <a:rPr lang="pl-PL" altLang="pl-PL" sz="2800" dirty="0">
                <a:latin typeface="Cambria" charset="0"/>
                <a:ea typeface="Cambria" charset="0"/>
                <a:cs typeface="Cambria" charset="0"/>
              </a:rPr>
              <a:t>się każdego ranka z uśmiechem na twarzy,</a:t>
            </a:r>
          </a:p>
          <a:p>
            <a:pPr>
              <a:lnSpc>
                <a:spcPct val="130000"/>
              </a:lnSpc>
              <a:buFont typeface="Wingdings" charset="2"/>
              <a:buNone/>
            </a:pPr>
            <a:r>
              <a:rPr lang="pl-PL" altLang="pl-PL" sz="2800" dirty="0">
                <a:latin typeface="Cambria" charset="0"/>
                <a:ea typeface="Cambria" charset="0"/>
                <a:cs typeface="Cambria" charset="0"/>
              </a:rPr>
              <a:t>witać dzień z szacunkiem dla szans, które przynosi..., </a:t>
            </a:r>
          </a:p>
          <a:p>
            <a:pPr>
              <a:lnSpc>
                <a:spcPct val="130000"/>
              </a:lnSpc>
              <a:buFont typeface="Wingdings" charset="2"/>
              <a:buNone/>
            </a:pPr>
            <a:r>
              <a:rPr lang="pl-PL" altLang="pl-PL" sz="2800" dirty="0">
                <a:latin typeface="Cambria" charset="0"/>
                <a:ea typeface="Cambria" charset="0"/>
                <a:cs typeface="Cambria" charset="0"/>
              </a:rPr>
              <a:t>przyjmować noc ze zmęczeniem, które przyzywa snu</a:t>
            </a:r>
          </a:p>
          <a:p>
            <a:pPr>
              <a:lnSpc>
                <a:spcPct val="130000"/>
              </a:lnSpc>
              <a:buFont typeface="Wingdings" charset="2"/>
              <a:buNone/>
            </a:pPr>
            <a:r>
              <a:rPr lang="pl-PL" altLang="pl-PL" sz="2800" dirty="0">
                <a:latin typeface="Cambria" charset="0"/>
                <a:ea typeface="Cambria" charset="0"/>
                <a:cs typeface="Cambria" charset="0"/>
              </a:rPr>
              <a:t>i radością z dobrze wykonanej pracy....”</a:t>
            </a:r>
          </a:p>
          <a:p>
            <a:pPr>
              <a:lnSpc>
                <a:spcPct val="130000"/>
              </a:lnSpc>
              <a:buFont typeface="Wingdings" charset="2"/>
              <a:buNone/>
            </a:pPr>
            <a:r>
              <a:rPr lang="pl-PL" altLang="pl-PL" dirty="0">
                <a:latin typeface="Tahoma" charset="0"/>
              </a:rPr>
              <a:t>						</a:t>
            </a:r>
            <a:r>
              <a:rPr lang="pl-PL" altLang="pl-PL" sz="2800" dirty="0" smtClean="0">
                <a:latin typeface="Tahoma" charset="0"/>
              </a:rPr>
              <a:t>		</a:t>
            </a:r>
            <a:r>
              <a:rPr lang="pl-PL" altLang="pl-PL" sz="2400" dirty="0" smtClean="0">
                <a:latin typeface="Cambria" charset="0"/>
                <a:ea typeface="Cambria" charset="0"/>
                <a:cs typeface="Cambria" charset="0"/>
              </a:rPr>
              <a:t>T. Dekker</a:t>
            </a: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99553"/>
            <a:ext cx="1800200" cy="225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405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Ku inspiracji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>
              <a:lnSpc>
                <a:spcPct val="130000"/>
              </a:lnSpc>
              <a:buFont typeface="Wingdings" charset="2"/>
              <a:buNone/>
            </a:pPr>
            <a:r>
              <a:rPr lang="pl-PL" altLang="pl-PL" sz="2800" dirty="0" smtClean="0">
                <a:latin typeface="Cambria" charset="0"/>
                <a:ea typeface="Cambria" charset="0"/>
                <a:cs typeface="Cambria" charset="0"/>
              </a:rPr>
              <a:t>„Rób to, co Cię uszczęśliwia. </a:t>
            </a:r>
          </a:p>
          <a:p>
            <a:pPr>
              <a:lnSpc>
                <a:spcPct val="130000"/>
              </a:lnSpc>
              <a:buFont typeface="Wingdings" charset="2"/>
              <a:buNone/>
            </a:pPr>
            <a:r>
              <a:rPr lang="pl-PL" altLang="pl-PL" sz="2800" dirty="0" smtClean="0">
                <a:latin typeface="Cambria" charset="0"/>
                <a:ea typeface="Cambria" charset="0"/>
                <a:cs typeface="Cambria" charset="0"/>
              </a:rPr>
              <a:t>Bądź z kimś, kto sprawia, że się uśmiechasz.</a:t>
            </a:r>
          </a:p>
          <a:p>
            <a:pPr>
              <a:lnSpc>
                <a:spcPct val="130000"/>
              </a:lnSpc>
              <a:buFont typeface="Wingdings" charset="2"/>
              <a:buNone/>
            </a:pPr>
            <a:r>
              <a:rPr lang="pl-PL" altLang="pl-PL" sz="2800" dirty="0" smtClean="0">
                <a:latin typeface="Cambria" charset="0"/>
                <a:ea typeface="Cambria" charset="0"/>
                <a:cs typeface="Cambria" charset="0"/>
              </a:rPr>
              <a:t>Śmiej się tyle, ile oddychasz i kochaj tak długo, jak żyjesz”.</a:t>
            </a:r>
          </a:p>
          <a:p>
            <a:pPr>
              <a:lnSpc>
                <a:spcPct val="130000"/>
              </a:lnSpc>
              <a:buFont typeface="Wingdings" charset="2"/>
              <a:buNone/>
            </a:pPr>
            <a:endParaRPr lang="pl-PL" altLang="pl-PL" sz="2800" dirty="0">
              <a:latin typeface="Cambria" charset="0"/>
              <a:ea typeface="Cambria" charset="0"/>
              <a:cs typeface="Cambria" charset="0"/>
            </a:endParaRPr>
          </a:p>
          <a:p>
            <a:pPr>
              <a:lnSpc>
                <a:spcPct val="130000"/>
              </a:lnSpc>
              <a:buFont typeface="Wingdings" charset="2"/>
              <a:buNone/>
            </a:pPr>
            <a:endParaRPr lang="pl-PL" altLang="pl-PL" sz="2800" dirty="0" smtClean="0">
              <a:latin typeface="Cambria" charset="0"/>
              <a:ea typeface="Cambria" charset="0"/>
              <a:cs typeface="Cambria" charset="0"/>
            </a:endParaRPr>
          </a:p>
          <a:p>
            <a:pPr>
              <a:lnSpc>
                <a:spcPct val="130000"/>
              </a:lnSpc>
              <a:buFont typeface="Wingdings" charset="2"/>
              <a:buNone/>
            </a:pPr>
            <a:endParaRPr lang="pl-PL" altLang="pl-PL" sz="2800" dirty="0">
              <a:latin typeface="Cambria" charset="0"/>
              <a:ea typeface="Cambria" charset="0"/>
              <a:cs typeface="Cambria" charset="0"/>
            </a:endParaRPr>
          </a:p>
          <a:p>
            <a:pPr>
              <a:lnSpc>
                <a:spcPct val="130000"/>
              </a:lnSpc>
              <a:buFont typeface="Wingdings" charset="2"/>
              <a:buNone/>
            </a:pPr>
            <a:r>
              <a:rPr lang="pl-PL" altLang="pl-PL" dirty="0">
                <a:latin typeface="Tahoma" charset="0"/>
              </a:rPr>
              <a:t>						</a:t>
            </a:r>
            <a:r>
              <a:rPr lang="pl-PL" altLang="pl-PL" sz="2800" dirty="0">
                <a:latin typeface="Tahoma" charset="0"/>
              </a:rPr>
              <a:t>		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388" y="3501008"/>
            <a:ext cx="3696412" cy="277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9936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Dziękuję </a:t>
            </a:r>
            <a:r>
              <a:rPr lang="pl-PL" smtClean="0"/>
              <a:t>za uwagę</a:t>
            </a:r>
            <a:endParaRPr lang="pl-PL" dirty="0" smtClean="0">
              <a:sym typeface="Wingdings" panose="05000000000000000000" pitchFamily="2" charset="2"/>
            </a:endParaRPr>
          </a:p>
          <a:p>
            <a:endParaRPr lang="pl-PL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pl-PL" sz="2400" dirty="0" smtClean="0">
              <a:sym typeface="Wingdings" panose="05000000000000000000" pitchFamily="2" charset="2"/>
              <a:hlinkClick r:id="rId2"/>
            </a:endParaRPr>
          </a:p>
          <a:p>
            <a:pPr marL="0" indent="0" algn="ctr">
              <a:buNone/>
            </a:pPr>
            <a:r>
              <a:rPr lang="pl-PL" sz="2400" dirty="0" smtClean="0">
                <a:sym typeface="Wingdings" panose="05000000000000000000" pitchFamily="2" charset="2"/>
                <a:hlinkClick r:id="rId2"/>
              </a:rPr>
              <a:t>mariola.bidzan@ug.edu.pl</a:t>
            </a:r>
            <a:endParaRPr lang="pl-PL" sz="2400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037491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549400"/>
            <a:ext cx="50800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6741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aca nauczyciela_uszlachetnia czy uszczesliwia_Słupsk" id="{056505F7-3CC8-5046-A386-6A5A8869A366}" vid="{49468528-52A1-ED41-9C25-EBE3F684238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Praca nauczyciela_uszlachetnia czy uszczesliwia_Słupsk (1)</Template>
  <TotalTime>1</TotalTime>
  <Words>2281</Words>
  <Application>Microsoft Office PowerPoint</Application>
  <PresentationFormat>Pokaz na ekranie (4:3)</PresentationFormat>
  <Paragraphs>418</Paragraphs>
  <Slides>83</Slides>
  <Notes>1</Notes>
  <HiddenSlides>0</HiddenSlides>
  <MMClips>0</MMClips>
  <ScaleCrop>false</ScaleCrop>
  <HeadingPairs>
    <vt:vector size="8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83</vt:i4>
      </vt:variant>
    </vt:vector>
  </HeadingPairs>
  <TitlesOfParts>
    <vt:vector size="93" baseType="lpstr">
      <vt:lpstr>Arial</vt:lpstr>
      <vt:lpstr>Calibri</vt:lpstr>
      <vt:lpstr>Cambria</vt:lpstr>
      <vt:lpstr>Mangal</vt:lpstr>
      <vt:lpstr>OpenSans-Regular</vt:lpstr>
      <vt:lpstr>Tahoma</vt:lpstr>
      <vt:lpstr>Times New Roman</vt:lpstr>
      <vt:lpstr>Wingdings</vt:lpstr>
      <vt:lpstr>Motyw pakietu Office</vt:lpstr>
      <vt:lpstr>Klip</vt:lpstr>
      <vt:lpstr>CZY PRACA NAUCZYCIELA TYLKO USZLACHETNIA,  CZY TAKŻE USZCZĘŚLIWIA? </vt:lpstr>
      <vt:lpstr>Nauczyciel – zawód? Powołanie? Pasja?</vt:lpstr>
      <vt:lpstr>Wybór zawodu nauczyciela - decyzja</vt:lpstr>
      <vt:lpstr>Wybór zawodu nauczyciela - korzyści</vt:lpstr>
      <vt:lpstr>Nauczyciel – zawód? Powołanie?</vt:lpstr>
      <vt:lpstr>Prezentacja programu PowerPoint</vt:lpstr>
      <vt:lpstr> NAUCZYCIEL - duże ryzyko utraty zdrowia somatycznego i psychicznego - PRZYCZYNY </vt:lpstr>
      <vt:lpstr>Prezentacja programu PowerPoint</vt:lpstr>
      <vt:lpstr>Prezentacja programu PowerPoint</vt:lpstr>
      <vt:lpstr>Prezentacja programu PowerPoint</vt:lpstr>
      <vt:lpstr>Prezentacja programu PowerPoint</vt:lpstr>
      <vt:lpstr>Stres w pracy nauczyciela</vt:lpstr>
      <vt:lpstr>Start zawodowy nauczycieli</vt:lpstr>
      <vt:lpstr>Prezentacja programu PowerPoint</vt:lpstr>
      <vt:lpstr>Następstwa stresu nauczycieli</vt:lpstr>
      <vt:lpstr>Stres w pracy nauczyciela</vt:lpstr>
      <vt:lpstr>NAJSTARSI NAUCZYCIELE</vt:lpstr>
      <vt:lpstr>Interakcyjny model stresu nauczycieli</vt:lpstr>
      <vt:lpstr>STRES !!!</vt:lpstr>
      <vt:lpstr>Prezentacja programu PowerPoint</vt:lpstr>
      <vt:lpstr>Wypalenie zawodowe</vt:lpstr>
      <vt:lpstr>Sygnały ostrzegawcze</vt:lpstr>
      <vt:lpstr>Stopnie wypalenia zawodowego</vt:lpstr>
      <vt:lpstr>Stopnie wypalenia zawodowego</vt:lpstr>
      <vt:lpstr>Stopnie wypalenia zawodowego</vt:lpstr>
      <vt:lpstr>Prezentacja programu PowerPoint</vt:lpstr>
      <vt:lpstr>Obszary determinujące rozwój wypalenia zawodowego </vt:lpstr>
      <vt:lpstr>Osobowościowe czynniki sprzyjające wypaleniu zawodowemu</vt:lpstr>
      <vt:lpstr>JA jako źródło stresu</vt:lpstr>
      <vt:lpstr>Zaangażowanie w pracę – kiedy wypalenie? Kiedy zaangażowanie? </vt:lpstr>
      <vt:lpstr>Balans – praca, rodzina, czas wolny...</vt:lpstr>
      <vt:lpstr>Zadowolenie</vt:lpstr>
      <vt:lpstr>Lęk</vt:lpstr>
      <vt:lpstr>Prezentacja programu PowerPoint</vt:lpstr>
      <vt:lpstr>Prezentacja programu PowerPoint</vt:lpstr>
      <vt:lpstr>Prezentacja programu PowerPoint</vt:lpstr>
      <vt:lpstr>Rodzaje zaburzeń lękowych</vt:lpstr>
      <vt:lpstr>Lęk   </vt:lpstr>
      <vt:lpstr>Uwarunkowania  lęku           w rodzinie</vt:lpstr>
      <vt:lpstr>Inne czynniki predysponujące</vt:lpstr>
      <vt:lpstr>Czynniki podtrzymujące</vt:lpstr>
      <vt:lpstr>Czynniki ochronne</vt:lpstr>
      <vt:lpstr>Krzyk</vt:lpstr>
      <vt:lpstr>F43.1 Zaburzenie stresowe pourazowe  (PTSD)</vt:lpstr>
      <vt:lpstr>Czynniki predystynujące do PTSD </vt:lpstr>
      <vt:lpstr>F43.1 Zaburzenie stresowe pourazowe</vt:lpstr>
      <vt:lpstr>F43.1 Zaburzenie stresowe pourazowe</vt:lpstr>
      <vt:lpstr>F43.1 Zaburzenie stresowe pourazowe</vt:lpstr>
      <vt:lpstr>  Relacja stres - choroba</vt:lpstr>
      <vt:lpstr>Osobowość – stres - choroba</vt:lpstr>
      <vt:lpstr>Osobowość – stres - choroba</vt:lpstr>
      <vt:lpstr>Osobowość – stres - choroba</vt:lpstr>
      <vt:lpstr>Osobowość – stres - choroba</vt:lpstr>
      <vt:lpstr>Osobowość – stres - choroba</vt:lpstr>
      <vt:lpstr>Składowe poczucia koherencji</vt:lpstr>
      <vt:lpstr>Czynniki zewnętrzne – stres – choroba c.d.</vt:lpstr>
      <vt:lpstr>Depresja</vt:lpstr>
      <vt:lpstr>Osobowość depresyjna - objawy :</vt:lpstr>
      <vt:lpstr>Depresja - mechanizm</vt:lpstr>
      <vt:lpstr>Lęk w depresji – przejawy:</vt:lpstr>
      <vt:lpstr>TEORIE DEPRESJI </vt:lpstr>
      <vt:lpstr>TEORIA SELIGMANA  wyuczonej bezradności </vt:lpstr>
      <vt:lpstr>Seligman i Mayer, 1967 – prowadzili eksperymenty ze zwierzętami (drażnienie prądem*)</vt:lpstr>
      <vt:lpstr>Wyuczona bezradność  (Martin Seligman, 1972 )  </vt:lpstr>
      <vt:lpstr>Philip G. Zimbardo, 1971</vt:lpstr>
      <vt:lpstr>Wyuczona bezradność</vt:lpstr>
      <vt:lpstr>Skutki wyuczonej bezradności  (Zimbardo, 2003)</vt:lpstr>
      <vt:lpstr>Skutki wyuczonej bezradności  (Zimbardo, 2003)</vt:lpstr>
      <vt:lpstr>       Wieloczynnikowe uwarunkowania       </vt:lpstr>
      <vt:lpstr>Uzależnienia </vt:lpstr>
      <vt:lpstr>Prezentacja programu PowerPoint</vt:lpstr>
      <vt:lpstr>Prezentacja programu PowerPoint</vt:lpstr>
      <vt:lpstr>Praca uszczęśliwia?</vt:lpstr>
      <vt:lpstr>Korzyści ze stresu? </vt:lpstr>
      <vt:lpstr>Korzyści ze stresu w pracy nauczyciela </vt:lpstr>
      <vt:lpstr>Korzyści ze stresu w pracy nauczyciela </vt:lpstr>
      <vt:lpstr>Korzyści ze stresu w pracy nauczyciela </vt:lpstr>
      <vt:lpstr>Prezentacja programu PowerPoint</vt:lpstr>
      <vt:lpstr>Ocena poznawcza </vt:lpstr>
      <vt:lpstr>PASJA! Praca nauczyciela uszczęśliwia</vt:lpstr>
      <vt:lpstr>Ku inspiracji</vt:lpstr>
      <vt:lpstr>Ku inspiracji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 PRACA NAUCZYCIELA TYLKO USZLACHETNIA,  CZY TAKŻE USZCZĘŚLIWIA? </dc:title>
  <dc:creator>ODN</dc:creator>
  <cp:lastModifiedBy>ODN</cp:lastModifiedBy>
  <cp:revision>1</cp:revision>
  <cp:lastPrinted>2016-03-30T04:46:52Z</cp:lastPrinted>
  <dcterms:created xsi:type="dcterms:W3CDTF">2019-03-31T20:32:27Z</dcterms:created>
  <dcterms:modified xsi:type="dcterms:W3CDTF">2019-03-31T20:33:47Z</dcterms:modified>
</cp:coreProperties>
</file>