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8" r:id="rId4"/>
    <p:sldId id="273" r:id="rId5"/>
    <p:sldId id="280" r:id="rId6"/>
    <p:sldId id="274" r:id="rId7"/>
    <p:sldId id="279" r:id="rId8"/>
    <p:sldId id="260" r:id="rId9"/>
    <p:sldId id="281" r:id="rId10"/>
    <p:sldId id="282" r:id="rId11"/>
    <p:sldId id="283" r:id="rId12"/>
    <p:sldId id="284" r:id="rId13"/>
    <p:sldId id="275" r:id="rId14"/>
    <p:sldId id="271" r:id="rId15"/>
    <p:sldId id="276" r:id="rId16"/>
    <p:sldId id="277" r:id="rId17"/>
    <p:sldId id="285" r:id="rId18"/>
    <p:sldId id="286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97FBDC-1567-4622-8DFA-5E86801C8280}" type="datetimeFigureOut">
              <a:rPr lang="pl-PL" smtClean="0"/>
              <a:pPr/>
              <a:t>2019-04-01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7923E8-86DD-46BB-97C0-E1D8BC2A958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353970"/>
            <a:ext cx="7772400" cy="1829761"/>
          </a:xfrm>
        </p:spPr>
        <p:txBody>
          <a:bodyPr>
            <a:noAutofit/>
          </a:bodyPr>
          <a:lstStyle/>
          <a:p>
            <a:r>
              <a:rPr lang="pl-PL" sz="4000" dirty="0" smtClean="0"/>
              <a:t>Jak zachować równowagę </a:t>
            </a:r>
            <a:br>
              <a:rPr lang="pl-PL" sz="4000" dirty="0" smtClean="0"/>
            </a:br>
            <a:r>
              <a:rPr lang="pl-PL" sz="4000" dirty="0" smtClean="0"/>
              <a:t>pomiędzy życiem osobistym </a:t>
            </a:r>
            <a:br>
              <a:rPr lang="pl-PL" sz="4000" dirty="0" smtClean="0"/>
            </a:br>
            <a:r>
              <a:rPr lang="pl-PL" sz="4000" dirty="0" smtClean="0"/>
              <a:t>a pracą zawodową?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212976"/>
            <a:ext cx="7772400" cy="1199704"/>
          </a:xfrm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dirty="0" err="1" smtClean="0"/>
              <a:t>Life-work</a:t>
            </a:r>
            <a:r>
              <a:rPr lang="pl-PL" dirty="0" smtClean="0"/>
              <a:t> </a:t>
            </a:r>
            <a:r>
              <a:rPr lang="pl-PL" dirty="0" err="1" smtClean="0"/>
              <a:t>balance</a:t>
            </a:r>
            <a:endParaRPr lang="pl-PL" dirty="0" smtClean="0"/>
          </a:p>
          <a:p>
            <a:r>
              <a:rPr lang="pl-PL" dirty="0" smtClean="0"/>
              <a:t>dr Anetta Jaworska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Okno iluzji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Obszary życia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Tabela </a:t>
            </a:r>
          </a:p>
          <a:p>
            <a:r>
              <a:rPr lang="pl-PL" dirty="0" smtClean="0"/>
              <a:t>zasobów i potrzeb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 jakich przestrzeni składa się nasze życie? Większość osób najczęściej używa podziału życia na 8 obszarów: </a:t>
            </a:r>
          </a:p>
          <a:p>
            <a:r>
              <a:rPr lang="pl-PL" b="1" dirty="0" smtClean="0"/>
              <a:t>Związek</a:t>
            </a:r>
            <a:r>
              <a:rPr lang="pl-PL" dirty="0" smtClean="0"/>
              <a:t> </a:t>
            </a:r>
            <a:r>
              <a:rPr lang="pl-PL" b="1" dirty="0" smtClean="0"/>
              <a:t>(najbliższa relacja)</a:t>
            </a:r>
            <a:r>
              <a:rPr lang="pl-PL" dirty="0" smtClean="0"/>
              <a:t>, </a:t>
            </a:r>
            <a:r>
              <a:rPr lang="pl-PL" b="1" dirty="0" smtClean="0"/>
              <a:t>Rodzina, Przyjaciele</a:t>
            </a:r>
            <a:r>
              <a:rPr lang="pl-PL" dirty="0" smtClean="0"/>
              <a:t>, </a:t>
            </a:r>
            <a:r>
              <a:rPr lang="pl-PL" b="1" dirty="0" smtClean="0"/>
              <a:t>Pasje/hobby</a:t>
            </a:r>
            <a:r>
              <a:rPr lang="pl-PL" dirty="0" smtClean="0"/>
              <a:t>, </a:t>
            </a:r>
            <a:r>
              <a:rPr lang="pl-PL" b="1" dirty="0" smtClean="0"/>
              <a:t>Zdrowie i wygląd fizyczny</a:t>
            </a:r>
            <a:r>
              <a:rPr lang="pl-PL" dirty="0" smtClean="0"/>
              <a:t>, </a:t>
            </a:r>
            <a:r>
              <a:rPr lang="pl-PL" b="1" dirty="0" smtClean="0"/>
              <a:t>Finanse i kariera</a:t>
            </a:r>
            <a:r>
              <a:rPr lang="pl-PL" dirty="0" smtClean="0"/>
              <a:t>, </a:t>
            </a:r>
            <a:r>
              <a:rPr lang="pl-PL" b="1" dirty="0" smtClean="0"/>
              <a:t>Umiejętności i wiedza</a:t>
            </a:r>
            <a:r>
              <a:rPr lang="pl-PL" dirty="0" smtClean="0"/>
              <a:t>, </a:t>
            </a:r>
            <a:r>
              <a:rPr lang="pl-PL" b="1" dirty="0" smtClean="0"/>
              <a:t>Życie duchowe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l-PL" b="1" dirty="0" smtClean="0"/>
              <a:t>kwadrat – MAM I CHCĘ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Co obecnie masz w życiu? To rzeczy i sytuacje, które mają dla Ciebie największą wartość i to </a:t>
            </a:r>
            <a:r>
              <a:rPr lang="pl-PL" b="1" dirty="0" smtClean="0"/>
              <a:t>za co jesteś wdzięczny.</a:t>
            </a:r>
          </a:p>
          <a:p>
            <a:pPr>
              <a:buNone/>
            </a:pPr>
            <a:endParaRPr lang="pl-PL" dirty="0" smtClean="0"/>
          </a:p>
          <a:p>
            <a:pPr lvl="0"/>
            <a:r>
              <a:rPr lang="pl-PL" b="1" dirty="0" smtClean="0"/>
              <a:t>kwadrat – NIE MAM ALE CHCĘ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Zadaj sobie pytanie – czego tak naprawdę Ty chcesz? </a:t>
            </a:r>
          </a:p>
          <a:p>
            <a:pPr>
              <a:buNone/>
            </a:pPr>
            <a:endParaRPr lang="pl-PL" dirty="0" smtClean="0"/>
          </a:p>
          <a:p>
            <a:pPr lvl="0"/>
            <a:r>
              <a:rPr lang="pl-PL" b="1" dirty="0" smtClean="0"/>
              <a:t>kwadrat – MAM ALE N IE CHCĘ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Określ priorytety w życiu np. „</a:t>
            </a:r>
            <a:r>
              <a:rPr lang="pl-PL" i="1" dirty="0" smtClean="0"/>
              <a:t>bardzo dużo czasu spędzam w pracy, a tego już nie chcę</a:t>
            </a:r>
            <a:r>
              <a:rPr lang="pl-PL" dirty="0" smtClean="0"/>
              <a:t>” – widzisz konflikt.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kwadrat – NIE MAM I NIE CHCĘ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Ten kwadrat to nasze zmartwienia i troski</a:t>
            </a:r>
            <a:r>
              <a:rPr lang="pl-PL" dirty="0" smtClean="0"/>
              <a:t>. To sytuacje, które nigdy się nie wydarzyły, a których tak bardzo się boimy.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74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4186808"/>
              </a:tblGrid>
              <a:tr h="702988">
                <a:tc>
                  <a:txBody>
                    <a:bodyPr/>
                    <a:lstStyle/>
                    <a:p>
                      <a:r>
                        <a:rPr lang="pl-PL" dirty="0" smtClean="0"/>
                        <a:t>WAŻNE PILNE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WAŻNE NIEPILNE</a:t>
                      </a:r>
                      <a:endParaRPr lang="pl-PL" dirty="0"/>
                    </a:p>
                  </a:txBody>
                  <a:tcPr/>
                </a:tc>
              </a:tr>
              <a:tr h="1471922"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Sprawy nagłe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Zadania, które mają pilną datę realizacji</a:t>
                      </a:r>
                    </a:p>
                    <a:p>
                      <a:r>
                        <a:rPr lang="pl-PL" dirty="0" smtClean="0"/>
                        <a:t>(zaległe, odwlekane, nagłe)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związane z celami życiowymi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Budowanie zdrowia/Budowanie relacji z innymi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Szukanie nowych możliwości rozwoju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Planowanie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Rekreacja</a:t>
                      </a:r>
                      <a:endParaRPr lang="pl-PL" sz="1600" dirty="0"/>
                    </a:p>
                  </a:txBody>
                  <a:tcPr/>
                </a:tc>
              </a:tr>
              <a:tr h="781064">
                <a:tc>
                  <a:txBody>
                    <a:bodyPr/>
                    <a:lstStyle/>
                    <a:p>
                      <a:r>
                        <a:rPr lang="pl-PL" dirty="0" smtClean="0"/>
                        <a:t>NIEWAŻNE PILNE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Nieważność – oznacza brak związku z realizacją celów, zaspokajaniem potrzeb, wartości)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NIEWAŻNE NIEPILNE</a:t>
                      </a:r>
                      <a:endParaRPr lang="pl-PL" dirty="0"/>
                    </a:p>
                  </a:txBody>
                  <a:tcPr/>
                </a:tc>
              </a:tr>
              <a:tr h="1471922"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Niektóre telefony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Sprawy, które można delegować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Niektóre sprawy codzienne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Pożeracze czasu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Niektóre telefony, rozmowy, 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Niektóre przyjemności niedające spełnienia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Matryca zarządzania czasem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ROLE PEŁNIONE W ŻYCIU</a:t>
            </a:r>
          </a:p>
          <a:p>
            <a:endParaRPr lang="pl-PL" dirty="0" smtClean="0"/>
          </a:p>
          <a:p>
            <a:r>
              <a:rPr lang="pl-PL" dirty="0" smtClean="0"/>
              <a:t>Jakie zadania wykonujesz w związku z tymi rolami (w ciągu 1 tygodnia)?</a:t>
            </a:r>
          </a:p>
          <a:p>
            <a:endParaRPr lang="pl-PL" dirty="0" smtClean="0"/>
          </a:p>
          <a:p>
            <a:r>
              <a:rPr lang="pl-PL" dirty="0" smtClean="0"/>
              <a:t>Jakie działania chcesz wykonywać, ale tego nie robisz?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Kwestionariusz ROLI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1. Buduj relacje (i buduj w sobie wdzięczność)</a:t>
            </a:r>
          </a:p>
          <a:p>
            <a:r>
              <a:rPr lang="pl-PL" b="1" dirty="0" smtClean="0"/>
              <a:t>2. Zmień przekonania (to co myślisz ma znaczenie!)</a:t>
            </a:r>
            <a:endParaRPr lang="pl-PL" dirty="0" smtClean="0"/>
          </a:p>
          <a:p>
            <a:r>
              <a:rPr lang="pl-PL" b="1" dirty="0" smtClean="0"/>
              <a:t>3. Staraj się zaakceptować to, że zmiany są częścią życia</a:t>
            </a:r>
          </a:p>
          <a:p>
            <a:r>
              <a:rPr lang="pl-PL" b="1" dirty="0" smtClean="0"/>
              <a:t>4. Wyznaczaj realistyczne cele</a:t>
            </a:r>
          </a:p>
          <a:p>
            <a:r>
              <a:rPr lang="pl-PL" b="1" dirty="0" smtClean="0"/>
              <a:t>5. Poznawaj samego siebie (jakie są Twoje prawdziwe wartości i potrzeby?)</a:t>
            </a:r>
          </a:p>
          <a:p>
            <a:r>
              <a:rPr lang="pl-PL" b="1" dirty="0" smtClean="0"/>
              <a:t>6. Pracuj nad pozytywnym postrzeganiem samego siebie </a:t>
            </a:r>
          </a:p>
          <a:p>
            <a:r>
              <a:rPr lang="pl-PL" b="1" dirty="0" smtClean="0"/>
              <a:t>7. Nie rozpamiętuj. Patrz w przyszłość (dostrzegaj szerszy kontekst trudnych zdarzeń)</a:t>
            </a:r>
          </a:p>
          <a:p>
            <a:r>
              <a:rPr lang="pl-PL" b="1" dirty="0" smtClean="0"/>
              <a:t>8. Dbaj o siebie (masz siebie tylko jedną/jednego)</a:t>
            </a:r>
          </a:p>
          <a:p>
            <a:r>
              <a:rPr lang="pl-PL" b="1" dirty="0" smtClean="0"/>
              <a:t>9. Naucz się </a:t>
            </a:r>
            <a:r>
              <a:rPr lang="pl-PL" b="1" dirty="0" err="1" smtClean="0"/>
              <a:t>samoregulować</a:t>
            </a:r>
            <a:r>
              <a:rPr lang="pl-PL" b="1" dirty="0" smtClean="0"/>
              <a:t> emocje</a:t>
            </a:r>
          </a:p>
          <a:p>
            <a:r>
              <a:rPr lang="pl-PL" b="1" dirty="0" smtClean="0"/>
              <a:t>10. Wybieraj priorytety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Równowaga – jak ją kształtować?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     - </a:t>
            </a:r>
            <a:r>
              <a:rPr lang="pl-PL" b="1" dirty="0" smtClean="0"/>
              <a:t>w obszarze emocjonalnym</a:t>
            </a:r>
            <a:r>
              <a:rPr lang="pl-PL" dirty="0" smtClean="0"/>
              <a:t>: emocje pozytywne – optymizm, nadzieja i </a:t>
            </a:r>
            <a:r>
              <a:rPr lang="pl-PL" b="1" dirty="0" smtClean="0">
                <a:solidFill>
                  <a:srgbClr val="C00000"/>
                </a:solidFill>
              </a:rPr>
              <a:t>wdzięczność;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w obszarze poznawczym</a:t>
            </a:r>
            <a:r>
              <a:rPr lang="pl-PL" dirty="0" smtClean="0"/>
              <a:t>: poczucie kontroli i przekonanie o własnej skuteczności;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w obszarze motywacyjnym</a:t>
            </a:r>
            <a:r>
              <a:rPr lang="pl-PL" dirty="0" smtClean="0"/>
              <a:t>: optymalny poziom zainteresowania rozwojem we wszystkich obszarach życia; 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w obszarze behawioralnym</a:t>
            </a:r>
            <a:r>
              <a:rPr lang="pl-PL" dirty="0" smtClean="0"/>
              <a:t>: zarządzanie czasem  i zachowania prozdrowotne: optymalna dieta, aktywność fizyczna, ilość snu i odpoczynku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w obszarze osobowościowym</a:t>
            </a:r>
            <a:r>
              <a:rPr lang="pl-PL" dirty="0" smtClean="0"/>
              <a:t>: poczucie koherencji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w obszarze społecznym</a:t>
            </a:r>
            <a:r>
              <a:rPr lang="pl-PL" dirty="0" smtClean="0"/>
              <a:t>: „zdrowe pole życiowe” – system wsparcia społecznego, związki z ludźmi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Główne czynniki prowadzące do równowagi: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b="1" dirty="0" smtClean="0"/>
              <a:t>Samokontrola</a:t>
            </a:r>
            <a:r>
              <a:rPr lang="pl-PL" dirty="0" smtClean="0"/>
              <a:t>: formy dysfunkcjonalne np.: </a:t>
            </a:r>
            <a:r>
              <a:rPr lang="pl-PL" i="1" dirty="0" smtClean="0"/>
              <a:t>tłumienie emocji</a:t>
            </a:r>
            <a:r>
              <a:rPr lang="pl-PL" dirty="0" smtClean="0"/>
              <a:t> (prowadzi do wzrostu pobudzenia, aktywizacji współczulnego układu nerwowego, frustracji)</a:t>
            </a:r>
          </a:p>
          <a:p>
            <a:pPr lvl="0"/>
            <a:r>
              <a:rPr lang="pl-PL" b="1" dirty="0" smtClean="0"/>
              <a:t>Samoregulacja</a:t>
            </a:r>
            <a:r>
              <a:rPr lang="pl-PL" dirty="0" smtClean="0"/>
              <a:t> nakierowana na rozwój osobowości (</a:t>
            </a:r>
            <a:r>
              <a:rPr lang="pl-PL" b="1" dirty="0" smtClean="0"/>
              <a:t>– automatyczne sterowanie procesem emocjonalnym w pożądanych kierunku) </a:t>
            </a:r>
            <a:r>
              <a:rPr lang="pl-PL" dirty="0" smtClean="0"/>
              <a:t>: trening autogenny, metody pracy z ciałem, treningi oddechowe, aktywność fizyczna o niskiej (spacer) średniej (</a:t>
            </a:r>
            <a:r>
              <a:rPr lang="pl-PL" dirty="0" err="1" smtClean="0"/>
              <a:t>joging</a:t>
            </a:r>
            <a:r>
              <a:rPr lang="pl-PL" dirty="0" smtClean="0"/>
              <a:t>, wolny bieg)  i wysokiej intensywności (szybki bieg, pływanie)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Samoregulacja a samokontrola emocji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Tłumienie emocji – </a:t>
            </a:r>
            <a:r>
              <a:rPr lang="pl-PL" dirty="0" smtClean="0"/>
              <a:t>występują paradoksalne efekty (powrót z większa mocą) i utrzymywanie się lub nasilanie negatywnych emocji (wytwarzanie „złogów” emocjonalnych). </a:t>
            </a:r>
          </a:p>
          <a:p>
            <a:r>
              <a:rPr lang="pl-PL" dirty="0" smtClean="0"/>
              <a:t>Ryzykiem nałogowego tłumienia negatywnych emocji jest depresja – przekonanie, że nie należy ujawniać negatywnych emocji, nawykowo je tłumią, co nie wygasza, lecz paradoksalnie nasila niechciane emocje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Dysfunkcjonalne formy kontroli emocji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sz="2300" b="1" dirty="0" smtClean="0"/>
              <a:t>Minimalna dzienna dawka aktywności fizycznej to 20 minut,</a:t>
            </a:r>
            <a:r>
              <a:rPr lang="pl-PL" sz="2300" dirty="0" smtClean="0"/>
              <a:t> podczas których podnosi się tętno do dwukrotnej wartości spoczynkowej.</a:t>
            </a:r>
          </a:p>
          <a:p>
            <a:pPr lvl="0"/>
            <a:r>
              <a:rPr lang="pl-PL" sz="2300" dirty="0" smtClean="0"/>
              <a:t>Weryfikacja przekonań o sobie, życiu, o świecie. </a:t>
            </a:r>
            <a:r>
              <a:rPr lang="pl-PL" sz="2300" b="1" dirty="0" smtClean="0"/>
              <a:t>Auto-stres, czyli nasze interpretacje, negatywne, zagrażające wyobrażenia mogą stanowić aż 80% odczuwanego stresu.</a:t>
            </a:r>
            <a:endParaRPr lang="pl-PL" sz="2300" dirty="0" smtClean="0"/>
          </a:p>
          <a:p>
            <a:pPr lvl="0"/>
            <a:r>
              <a:rPr lang="pl-PL" sz="2300" dirty="0" smtClean="0"/>
              <a:t>Wypoczywanie – opowiadając o sposobach radzenia sobie ze stresem Wojciech Eichelberger mówił o </a:t>
            </a:r>
            <a:r>
              <a:rPr lang="pl-PL" sz="2300" b="1" dirty="0" smtClean="0"/>
              <a:t>ZASADZIE KOTA</a:t>
            </a:r>
            <a:r>
              <a:rPr lang="pl-PL" sz="2300" dirty="0" smtClean="0"/>
              <a:t> </a:t>
            </a:r>
            <a:r>
              <a:rPr lang="pl-PL" sz="2300" b="1" dirty="0" smtClean="0"/>
              <a:t>- regeneracja w każdej nadającej się do tego sytuacji.</a:t>
            </a:r>
            <a:endParaRPr lang="pl-PL" sz="2300" dirty="0" smtClean="0"/>
          </a:p>
          <a:p>
            <a:pPr lvl="0"/>
            <a:r>
              <a:rPr lang="pl-PL" sz="2300" dirty="0" smtClean="0"/>
              <a:t>Tego nie może zabraknąć – </a:t>
            </a:r>
            <a:r>
              <a:rPr lang="pl-PL" sz="2300" b="1" dirty="0" smtClean="0"/>
              <a:t>sen.</a:t>
            </a:r>
            <a:endParaRPr lang="pl-PL" sz="2300" dirty="0" smtClean="0"/>
          </a:p>
          <a:p>
            <a:pPr lvl="0"/>
            <a:r>
              <a:rPr lang="pl-PL" sz="4000" b="1" dirty="0" smtClean="0"/>
              <a:t>Aby dobrze funkcjonować wystarczy być dla siebie dobrym jak dla </a:t>
            </a:r>
            <a:r>
              <a:rPr lang="pl-PL" sz="4000" b="1" dirty="0" smtClean="0">
                <a:solidFill>
                  <a:srgbClr val="C00000"/>
                </a:solidFill>
              </a:rPr>
              <a:t>średnio lubianego psa </a:t>
            </a:r>
            <a:r>
              <a:rPr lang="pl-PL" sz="4000" b="1" dirty="0" smtClean="0"/>
              <a:t>– karmić, zabierać na spacer i czasem pogłaskać!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Najważniejsze kroki do równowagi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Gdyby do końca </a:t>
            </a:r>
            <a:r>
              <a:rPr lang="pl-PL" smtClean="0"/>
              <a:t>Twojego życia pozostał </a:t>
            </a:r>
            <a:r>
              <a:rPr lang="pl-PL" dirty="0" smtClean="0"/>
              <a:t>rok, co chciałbyś przez ten rok robić i kim być?</a:t>
            </a:r>
          </a:p>
          <a:p>
            <a:endParaRPr lang="pl-PL" dirty="0" smtClean="0"/>
          </a:p>
          <a:p>
            <a:r>
              <a:rPr lang="pl-PL" dirty="0" smtClean="0"/>
              <a:t>Wyobraź sobie, że pod koniec życia spoglądasz wstecz? Czy jest coś czego naprawdę głęboko żałujesz, że nie zrobiłaś dla siebie, dla innych? Że nie podjąłeś jakiegoś ryzyka?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Poszerzaj samoświadomość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Istotą jest - koncepcja zarządzania czasem</a:t>
            </a:r>
          </a:p>
          <a:p>
            <a:endParaRPr lang="pl-PL" dirty="0" smtClean="0"/>
          </a:p>
          <a:p>
            <a:r>
              <a:rPr lang="pl-PL" dirty="0" smtClean="0"/>
              <a:t>Dążeniem jest stan zgodności życia człowieka z jego najważniejszymi wartościami </a:t>
            </a:r>
          </a:p>
          <a:p>
            <a:endParaRPr lang="pl-PL" dirty="0" smtClean="0"/>
          </a:p>
          <a:p>
            <a:r>
              <a:rPr lang="pl-PL" dirty="0" smtClean="0"/>
              <a:t>Jest mierzona osobistym poczuciem satysfakcji z całości życia (nie ilością godzin poświęconych pracy)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Koncepcja równowagi (</a:t>
            </a:r>
            <a:r>
              <a:rPr lang="pl-PL" dirty="0" err="1" smtClean="0"/>
              <a:t>life-work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 czasie wolnym zamartwiasz się pracą</a:t>
            </a:r>
          </a:p>
          <a:p>
            <a:r>
              <a:rPr lang="pl-PL" dirty="0" smtClean="0"/>
              <a:t>W weekend czujesz, że „wisi” nad Tobą wizja powrotu do pracy</a:t>
            </a:r>
          </a:p>
          <a:p>
            <a:r>
              <a:rPr lang="pl-PL" dirty="0" smtClean="0"/>
              <a:t>Odczuwasz niepokój – dyskomfort w ciele i umyśle</a:t>
            </a:r>
          </a:p>
          <a:p>
            <a:r>
              <a:rPr lang="pl-PL" dirty="0" smtClean="0"/>
              <a:t>Naprawdę lubisz swoją pracę (jest Twoją pasją?) – wkładasz w nią dużo wysiłku i emocji – więc oczekujesz, że ktoś to doceni!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to znacz?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Obszary równowagi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Praca zawodowa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Życie osobiste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Kariera</a:t>
            </a:r>
          </a:p>
          <a:p>
            <a:r>
              <a:rPr lang="pl-PL" dirty="0" smtClean="0"/>
              <a:t>Samorealizacja zawodowa</a:t>
            </a:r>
          </a:p>
          <a:p>
            <a:r>
              <a:rPr lang="pl-PL" dirty="0" smtClean="0"/>
              <a:t>Satysfakcja z pracy</a:t>
            </a:r>
          </a:p>
          <a:p>
            <a:r>
              <a:rPr lang="pl-PL" dirty="0" smtClean="0"/>
              <a:t>Zaangażowanie w pracę</a:t>
            </a:r>
          </a:p>
          <a:p>
            <a:r>
              <a:rPr lang="pl-PL" dirty="0" smtClean="0"/>
              <a:t>Finanse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Zdrowie</a:t>
            </a:r>
          </a:p>
          <a:p>
            <a:r>
              <a:rPr lang="pl-PL" dirty="0" smtClean="0"/>
              <a:t>Rodzina</a:t>
            </a:r>
          </a:p>
          <a:p>
            <a:r>
              <a:rPr lang="pl-PL" dirty="0" smtClean="0"/>
              <a:t>Partner/Partnerka</a:t>
            </a:r>
          </a:p>
          <a:p>
            <a:r>
              <a:rPr lang="pl-PL" dirty="0" smtClean="0"/>
              <a:t>Przyjaciele</a:t>
            </a:r>
          </a:p>
          <a:p>
            <a:r>
              <a:rPr lang="pl-PL" dirty="0" smtClean="0"/>
              <a:t>Hobby</a:t>
            </a:r>
          </a:p>
          <a:p>
            <a:r>
              <a:rPr lang="pl-PL" dirty="0" smtClean="0"/>
              <a:t>Pasje</a:t>
            </a:r>
          </a:p>
          <a:p>
            <a:r>
              <a:rPr lang="pl-PL" dirty="0" smtClean="0"/>
              <a:t>Duchowość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735589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Czego chcesz w życiu?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Czego chcemy?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 to realizujemy?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CHCĘ ŻYĆ PEŁNIĄ ŻYCIA</a:t>
            </a:r>
          </a:p>
          <a:p>
            <a:pPr>
              <a:buFont typeface="Wingdings" pitchFamily="2" charset="2"/>
              <a:buChar char="q"/>
            </a:pPr>
            <a:endParaRPr lang="pl-PL" sz="1700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REALIZWAĆ MARZENIA</a:t>
            </a:r>
          </a:p>
          <a:p>
            <a:pPr>
              <a:buFont typeface="Wingdings" pitchFamily="2" charset="2"/>
              <a:buChar char="q"/>
            </a:pPr>
            <a:endParaRPr lang="pl-PL" sz="1700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MIEĆ UDANY ZWIĄZEK</a:t>
            </a:r>
          </a:p>
          <a:p>
            <a:pPr>
              <a:buFont typeface="Wingdings" pitchFamily="2" charset="2"/>
              <a:buChar char="q"/>
            </a:pPr>
            <a:endParaRPr lang="pl-PL" sz="1700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KOCHAĆ I BYĆ KOCHANYM</a:t>
            </a:r>
          </a:p>
          <a:p>
            <a:pPr>
              <a:buFont typeface="Wingdings" pitchFamily="2" charset="2"/>
              <a:buChar char="q"/>
            </a:pPr>
            <a:endParaRPr lang="pl-PL" sz="1700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PROWADZIĆ ŻYCIE TOWARZYSKIE</a:t>
            </a:r>
          </a:p>
          <a:p>
            <a:pPr>
              <a:buFont typeface="Wingdings" pitchFamily="2" charset="2"/>
              <a:buChar char="q"/>
            </a:pPr>
            <a:endParaRPr lang="pl-PL" sz="1700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PIELEGNOWAĆ PRZYJAŹNIE</a:t>
            </a:r>
          </a:p>
          <a:p>
            <a:pPr>
              <a:buFont typeface="Wingdings" pitchFamily="2" charset="2"/>
              <a:buChar char="q"/>
            </a:pPr>
            <a:endParaRPr lang="pl-PL" sz="1700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BYĆ ZDROWYM</a:t>
            </a:r>
            <a:endParaRPr lang="pl-PL" sz="17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PRACUJĘ KILKANAŚCIE  GODZIN DZIENNIE</a:t>
            </a:r>
          </a:p>
          <a:p>
            <a:pPr>
              <a:buFont typeface="Wingdings" pitchFamily="2" charset="2"/>
              <a:buChar char="q"/>
            </a:pPr>
            <a:endParaRPr lang="pl-PL" sz="1700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CZAS WOLNY PRZEZNACZAM NA NADROBIENIE ZALEGŁOŚCI Z PRACY</a:t>
            </a:r>
          </a:p>
          <a:p>
            <a:pPr>
              <a:buFont typeface="Wingdings" pitchFamily="2" charset="2"/>
              <a:buChar char="q"/>
            </a:pPr>
            <a:endParaRPr lang="pl-PL" sz="1700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ZAWSZE JESTEM POD TELEFONEM</a:t>
            </a:r>
          </a:p>
          <a:p>
            <a:pPr>
              <a:buFont typeface="Wingdings" pitchFamily="2" charset="2"/>
              <a:buChar char="q"/>
            </a:pPr>
            <a:endParaRPr lang="pl-PL" sz="1700" dirty="0" smtClean="0"/>
          </a:p>
          <a:p>
            <a:pPr>
              <a:buFont typeface="Wingdings" pitchFamily="2" charset="2"/>
              <a:buChar char="q"/>
            </a:pPr>
            <a:r>
              <a:rPr lang="pl-PL" sz="1700" dirty="0" smtClean="0"/>
              <a:t>W WEEKEND PRZYGOTOWUJĘ SIĘ DO PONIEDZIAŁKOWEJ PRACY – JESTEM PRZECIEŻ PROFESJONALISTĄ</a:t>
            </a:r>
            <a:endParaRPr lang="pl-PL" sz="1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Zdefiniuj cele życiowe i zdecyduj – gdzie naprawdę chcesz zainwestować energię?</a:t>
            </a:r>
          </a:p>
          <a:p>
            <a:endParaRPr lang="pl-PL" dirty="0" smtClean="0"/>
          </a:p>
          <a:p>
            <a:r>
              <a:rPr lang="pl-PL" dirty="0" smtClean="0"/>
              <a:t>Określ swoje wartości i postępuj zgodnie z nimi</a:t>
            </a:r>
          </a:p>
          <a:p>
            <a:endParaRPr lang="pl-PL" dirty="0" smtClean="0"/>
          </a:p>
          <a:p>
            <a:r>
              <a:rPr lang="pl-PL" dirty="0" smtClean="0"/>
              <a:t>… bo pewnego dnia obudzisz się z myślą:       „… nie o to chodziło mi w życiu”…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chcesz osiągnąć </a:t>
            </a:r>
            <a:br>
              <a:rPr lang="pl-PL" dirty="0" smtClean="0"/>
            </a:br>
            <a:r>
              <a:rPr lang="pl-PL" dirty="0" smtClean="0"/>
              <a:t>i co po sobie pozostawić?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poczucie tożsamości, </a:t>
            </a:r>
          </a:p>
          <a:p>
            <a:r>
              <a:rPr lang="pl-PL" dirty="0" smtClean="0"/>
              <a:t>poczucie sprawstwa i kontroli</a:t>
            </a:r>
          </a:p>
          <a:p>
            <a:r>
              <a:rPr lang="pl-PL" dirty="0" smtClean="0"/>
              <a:t>poczucie koherencji (przekonanie o przewidywalności i racjonalności życia)</a:t>
            </a:r>
          </a:p>
          <a:p>
            <a:r>
              <a:rPr lang="pl-PL" dirty="0" smtClean="0"/>
              <a:t>poczucie uczestnictwa w życiu społecznym </a:t>
            </a:r>
          </a:p>
          <a:p>
            <a:r>
              <a:rPr lang="pl-PL" dirty="0" smtClean="0"/>
              <a:t>otrzymywanie wsparcia społecznego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</a:t>
            </a:r>
            <a:r>
              <a:rPr lang="pl-PL" b="1" dirty="0" smtClean="0"/>
              <a:t>ogólnione zasoby odpornościowe prowadzące do równowagi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Można przyjąć, że w tygodniu </a:t>
            </a:r>
            <a:br>
              <a:rPr lang="pl-PL" sz="3600" dirty="0" smtClean="0"/>
            </a:br>
            <a:r>
              <a:rPr lang="pl-PL" sz="2000" dirty="0" smtClean="0"/>
              <a:t>jesteś aktywny/a  112 godzin </a:t>
            </a:r>
            <a:br>
              <a:rPr lang="pl-PL" sz="2000" dirty="0" smtClean="0"/>
            </a:br>
            <a:r>
              <a:rPr lang="pl-PL" sz="2000" dirty="0" smtClean="0"/>
              <a:t>(podziel procentowo ten czas na 4 obszary)</a:t>
            </a:r>
            <a:endParaRPr lang="pl-PL" sz="2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Obszary zarządzania czasem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Koło czasu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pl-PL" sz="1800" dirty="0" smtClean="0"/>
          </a:p>
          <a:p>
            <a:r>
              <a:rPr lang="pl-PL" sz="1800" dirty="0" smtClean="0"/>
              <a:t>Czas przeznaczony na pracę (kariera, dokształcanie, kontakty zawodowe)</a:t>
            </a:r>
          </a:p>
          <a:p>
            <a:endParaRPr lang="pl-PL" sz="1800" dirty="0" smtClean="0"/>
          </a:p>
          <a:p>
            <a:r>
              <a:rPr lang="pl-PL" sz="1800" dirty="0" smtClean="0"/>
              <a:t>Czas przeznaczony dla innych (rodzina, przyjaciele)</a:t>
            </a:r>
          </a:p>
          <a:p>
            <a:endParaRPr lang="pl-PL" sz="1800" dirty="0" smtClean="0"/>
          </a:p>
          <a:p>
            <a:r>
              <a:rPr lang="pl-PL" sz="1800" dirty="0" smtClean="0"/>
              <a:t>Czas przeznaczony dla siebie (hobby, odpoczynek, duchowość)</a:t>
            </a:r>
          </a:p>
          <a:p>
            <a:endParaRPr lang="pl-PL" sz="1800" dirty="0" smtClean="0"/>
          </a:p>
          <a:p>
            <a:r>
              <a:rPr lang="pl-PL" sz="1800" dirty="0" smtClean="0"/>
              <a:t>Czas bezkierunkowy - nieprzemyślany</a:t>
            </a:r>
            <a:endParaRPr lang="pl-PL" sz="18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2952328" cy="288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984</Words>
  <Application>Microsoft Office PowerPoint</Application>
  <PresentationFormat>Pokaz na ekranie (4:3)</PresentationFormat>
  <Paragraphs>158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Lucida Sans Unicode</vt:lpstr>
      <vt:lpstr>Verdana</vt:lpstr>
      <vt:lpstr>Wingdings</vt:lpstr>
      <vt:lpstr>Wingdings 2</vt:lpstr>
      <vt:lpstr>Wingdings 3</vt:lpstr>
      <vt:lpstr>Hol</vt:lpstr>
      <vt:lpstr>Jak zachować równowagę  pomiędzy życiem osobistym  a pracą zawodową?</vt:lpstr>
      <vt:lpstr>Koncepcja równowagi (life-work)</vt:lpstr>
      <vt:lpstr>Czy to znacz?</vt:lpstr>
      <vt:lpstr>Obszary równowagi</vt:lpstr>
      <vt:lpstr>Prezentacja programu PowerPoint</vt:lpstr>
      <vt:lpstr>Czego chcesz w życiu?</vt:lpstr>
      <vt:lpstr>Co chcesz osiągnąć  i co po sobie pozostawić?</vt:lpstr>
      <vt:lpstr>Uogólnione zasoby odpornościowe prowadzące do równowagi</vt:lpstr>
      <vt:lpstr>Można przyjąć, że w tygodniu  jesteś aktywny/a  112 godzin  (podziel procentowo ten czas na 4 obszary)</vt:lpstr>
      <vt:lpstr> Okno iluzji  </vt:lpstr>
      <vt:lpstr> Matryca zarządzania czasem </vt:lpstr>
      <vt:lpstr>Kwestionariusz ROLI</vt:lpstr>
      <vt:lpstr>Równowaga – jak ją kształtować?</vt:lpstr>
      <vt:lpstr>Główne czynniki prowadzące do równowagi:</vt:lpstr>
      <vt:lpstr>Samoregulacja a samokontrola emocji</vt:lpstr>
      <vt:lpstr>Dysfunkcjonalne formy kontroli emocji</vt:lpstr>
      <vt:lpstr>Najważniejsze kroki do równowagi</vt:lpstr>
      <vt:lpstr>Poszerzaj samoświadomość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Podejście do zdrowia i choroby – salutogeneza i patogeneza</dc:title>
  <dc:creator>Anetta</dc:creator>
  <cp:lastModifiedBy>Microsoft</cp:lastModifiedBy>
  <cp:revision>27</cp:revision>
  <dcterms:created xsi:type="dcterms:W3CDTF">2014-10-06T15:01:50Z</dcterms:created>
  <dcterms:modified xsi:type="dcterms:W3CDTF">2019-04-01T08:49:07Z</dcterms:modified>
</cp:coreProperties>
</file>