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81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67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41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6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27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9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9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16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97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4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D16843-9773-4CF0-ADC3-D801A3824652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AF3DE6-0ADC-4008-AAFA-1A5579793282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7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64FCA6-7034-4A32-9325-BD04F4D44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663827"/>
            <a:ext cx="7543800" cy="1250823"/>
          </a:xfrm>
        </p:spPr>
        <p:txBody>
          <a:bodyPr>
            <a:noAutofit/>
          </a:bodyPr>
          <a:lstStyle/>
          <a:p>
            <a:r>
              <a:rPr lang="pl-PL" sz="4000" b="1" i="1" dirty="0"/>
              <a:t>Wzmacnianie odporności psychicznej nauczycieli poprzez zmianę stylu życia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665ECE2-1B06-49D2-90C9-4E9BA2A45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4503246"/>
            <a:ext cx="7543800" cy="114300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Piotr Modzelewski</a:t>
            </a:r>
          </a:p>
          <a:p>
            <a:r>
              <a:rPr lang="pl-PL" dirty="0"/>
              <a:t>Akademia Pomorska</a:t>
            </a:r>
          </a:p>
          <a:p>
            <a:r>
              <a:rPr lang="pl-PL" dirty="0"/>
              <a:t>Pomorskie Centrum Terapeutyczno-Prawne „</a:t>
            </a:r>
            <a:r>
              <a:rPr lang="pl-PL" dirty="0" err="1"/>
              <a:t>Interios</a:t>
            </a:r>
            <a:r>
              <a:rPr lang="pl-PL" dirty="0"/>
              <a:t>”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8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5BB93D-B66B-4671-BF3B-9D89A48E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>
            <a:normAutofit/>
          </a:bodyPr>
          <a:lstStyle/>
          <a:p>
            <a:r>
              <a:rPr lang="pl-PL" dirty="0"/>
              <a:t>Modyfikowanie sytuacji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D26E505-DC79-40C2-8D66-89A8E2C1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Bardzo ważne jest stworzenie balansu między pracą i innymi rodzajami aktywności.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Ludzie w nadmiarze stresu i zobowiązań często rezygnują z odrobiny przyjemności </a:t>
            </a:r>
            <a:r>
              <a:rPr lang="pl-PL" dirty="0"/>
              <a:t>- szybka droga do utraty motywacji, wypalenia. </a:t>
            </a:r>
          </a:p>
          <a:p>
            <a:r>
              <a:rPr lang="pl-PL" dirty="0"/>
              <a:t>Wyjście do kina, odwiedzenie znajomych, może dodać energii, mimo wielu zobowiązań.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5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B7DD35-5994-4FAB-B9A3-CEF3E3E3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Zaadaptowanie się do stresorów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C0E9A1-C971-46FF-8354-AF414B5F5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i="1" dirty="0"/>
              <a:t>"Jeśli nie możesz zmienić stresora, zmień siebie". </a:t>
            </a:r>
          </a:p>
          <a:p>
            <a:pPr marL="0" indent="0">
              <a:buNone/>
            </a:pPr>
            <a:r>
              <a:rPr lang="pl-PL" dirty="0"/>
              <a:t>Kluczowe umiejętności:</a:t>
            </a:r>
          </a:p>
          <a:p>
            <a:pPr marL="0" indent="0">
              <a:buNone/>
            </a:pPr>
            <a:r>
              <a:rPr lang="pl-PL" dirty="0"/>
              <a:t> - </a:t>
            </a:r>
            <a:r>
              <a:rPr lang="pl-PL" b="1" dirty="0" err="1"/>
              <a:t>przeramowanie</a:t>
            </a:r>
            <a:r>
              <a:rPr lang="pl-PL" b="1" dirty="0"/>
              <a:t> sytuacji – bardziej pozytywna perspektywa. </a:t>
            </a:r>
            <a:r>
              <a:rPr lang="pl-PL" dirty="0"/>
              <a:t>Przykładowo: "Jeśli nie rozpoczął się wyczekiwany przez nas kurs, pomyślmy o możliwości odpoczynku, która nas czeka".</a:t>
            </a:r>
          </a:p>
          <a:p>
            <a:r>
              <a:rPr lang="pl-PL" dirty="0"/>
              <a:t>- </a:t>
            </a:r>
            <a:r>
              <a:rPr lang="pl-PL" b="1" dirty="0"/>
              <a:t>patrzenie na problemy z perspektywy.</a:t>
            </a:r>
            <a:r>
              <a:rPr lang="pl-PL" dirty="0"/>
              <a:t> „Czy będę się tym przejmować za miesiąc (rok, pięć lat)?”</a:t>
            </a:r>
          </a:p>
          <a:p>
            <a:endParaRPr lang="pl-PL" dirty="0"/>
          </a:p>
          <a:p>
            <a:pPr algn="ctr"/>
            <a:r>
              <a:rPr lang="pl-PL" sz="2400" b="1" dirty="0"/>
              <a:t>85% tego czym się martwimy się nie zdarza (badania Brytyjczyków), a jak się wydarzy w większości przypadków możemy poprawić sytuację.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16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B7DD35-5994-4FAB-B9A3-CEF3E3E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l-PL" dirty="0"/>
              <a:t>Zaadaptowanie się do stresorów</a:t>
            </a:r>
          </a:p>
        </p:txBody>
      </p:sp>
      <p:pic>
        <p:nvPicPr>
          <p:cNvPr id="1026" name="Picture 2" descr="https://webimage.pl/pics/960/1/d545406.jpg">
            <a:extLst>
              <a:ext uri="{FF2B5EF4-FFF2-40B4-BE49-F238E27FC236}">
                <a16:creationId xmlns:a16="http://schemas.microsoft.com/office/drawing/2014/main" xmlns="" id="{231F6D55-9D12-4F27-930A-BA639B7F7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7058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C0E9A1-C971-46FF-8354-AF414B5F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l-PL" sz="1600" b="1"/>
              <a:t>- zrezygnowanie z perfekcjonizmu. </a:t>
            </a:r>
            <a:r>
              <a:rPr lang="pl-PL" sz="1600"/>
              <a:t>Przykładowo, niektórzy nauczyciele chcieliby wesprzeć każde dziecko w nauce, wychowaniu, terapii (co prawdopodobnie wynika z historycznej misyjności zawodu), niestety nie zawsze osiągnięcie znaczących sukcesów będzie możliwe. </a:t>
            </a:r>
          </a:p>
          <a:p>
            <a:r>
              <a:rPr lang="pl-PL" sz="1600"/>
              <a:t>Podobnie jak w psychologii (psychoterapii) często zdarzają się niepowodzenia terapeutyczne, pacjenci zmieniają psychologów, rezygnują z terapii, mają wreszcie dobrowolność (udział w terapii opiera się na dobrowolności) tak żaden nauczyciel-wychowawca nie znajdzie recepty na wszystkie problemy.</a:t>
            </a:r>
          </a:p>
          <a:p>
            <a:pPr marL="0" indent="0">
              <a:buNone/>
            </a:pPr>
            <a:r>
              <a:rPr lang="pl-PL" sz="1600" b="1"/>
              <a:t>- dziennik wdzięczności. </a:t>
            </a:r>
            <a:r>
              <a:rPr lang="pl-PL" sz="1600"/>
              <a:t>Zacznijmy doceniać nawet drobne rzeczy w naszym życiu, gdy pojawia się stres.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ADA4CA0-9A57-4FBE-A9E5-24DFC23C3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4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3B4FB6-311C-4707-AE37-3B9A94B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l-PL" dirty="0"/>
              <a:t>Aktywność fizyczna</a:t>
            </a:r>
            <a:br>
              <a:rPr lang="pl-PL" dirty="0"/>
            </a:br>
            <a:endParaRPr lang="pl-PL" dirty="0"/>
          </a:p>
        </p:txBody>
      </p:sp>
      <p:pic>
        <p:nvPicPr>
          <p:cNvPr id="2050" name="Picture 2" descr="Znalezione obrazy dla zapytania the first 20 minutes gretchen">
            <a:extLst>
              <a:ext uri="{FF2B5EF4-FFF2-40B4-BE49-F238E27FC236}">
                <a16:creationId xmlns:a16="http://schemas.microsoft.com/office/drawing/2014/main" xmlns="" id="{725C5859-71EE-4A24-A326-9380EA429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5546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E09CB6-ECBF-4043-A6DA-C3D2FAD9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udowodnione działanie antystresowe oraz antydepresyjne.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wystarczy nawet 20 minut</a:t>
            </a:r>
            <a:r>
              <a:rPr lang="pl-PL" dirty="0"/>
              <a:t>, aby odczuć pozytywne efekty ćwiczeń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wystarczy </a:t>
            </a:r>
            <a:r>
              <a:rPr lang="pl-PL" b="1" dirty="0"/>
              <a:t>aktywność aerobowa</a:t>
            </a:r>
            <a:r>
              <a:rPr lang="pl-PL" dirty="0"/>
              <a:t>, czyli spacery (w tym z psem), bieganie, rower, pływanie, ćwiczenia na </a:t>
            </a:r>
            <a:r>
              <a:rPr lang="pl-PL" dirty="0" err="1"/>
              <a:t>orbitreku</a:t>
            </a:r>
            <a:r>
              <a:rPr lang="pl-PL" dirty="0"/>
              <a:t> czy wioślarzu.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ćwiczenia zwiększają poziom endorfin </a:t>
            </a:r>
            <a:r>
              <a:rPr lang="pl-PL" dirty="0"/>
              <a:t>wywołujących dobre samopoczucie i </a:t>
            </a:r>
            <a:r>
              <a:rPr lang="pl-PL" b="1" dirty="0"/>
              <a:t>odwracają uwagę od codziennych zmartwień lepiej od np. używek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ADA4CA0-9A57-4FBE-A9E5-24DFC23C3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597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C4D007-F4D6-449F-9A8B-93E71485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l-PL"/>
              <a:t>Więzi z innymi ludźmi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747F2FD-55C6-458C-8E54-4CD37CAA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Posiadanie sieci wsparcia społecznego silnie oddziałuje na poziom stresu.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Inni nie zawsze będą zdolni do zmniejszenia naszego stresu praktycznie, ale </a:t>
            </a:r>
            <a:r>
              <a:rPr lang="pl-PL" b="1" dirty="0"/>
              <a:t>najważniejsze jest, aby byli dobrymi słuchaczami.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wyjście naprzeciw życzliwym kolegom z pracy, pomaganie innym, wychodzenie na kawę z przyjacielem, odezwanie się do starego przyjaciela telefonicznie lub e-mailowo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Badania zebrane w książce "Efekt wioski" wskazują, że </a:t>
            </a:r>
            <a:r>
              <a:rPr lang="pl-PL" b="1" dirty="0"/>
              <a:t>kontakty z innymi mają duży wpływ na nasze zdrowie psychiczne i fizyczne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D818D64-9C8B-447A-BDC5-6E095EEEB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5" b="5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77EDAF-66FD-45EF-89F3-26AB2194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l-PL" dirty="0"/>
              <a:t>Techniki relaksacji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99DD1D7-EE97-439C-B239-1513C39E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l-PL" dirty="0"/>
              <a:t>Najbardziej podstawowe są </a:t>
            </a:r>
            <a:r>
              <a:rPr lang="pl-PL" b="1" dirty="0"/>
              <a:t>techniki oddechowe</a:t>
            </a:r>
          </a:p>
          <a:p>
            <a:endParaRPr lang="pl-PL" dirty="0"/>
          </a:p>
          <a:p>
            <a:r>
              <a:rPr lang="pl-PL" dirty="0"/>
              <a:t>można je stosować zarówno jako codzienną zorganizowaną praktykę (np. 30 minut rano lub wieczorem), </a:t>
            </a:r>
          </a:p>
          <a:p>
            <a:r>
              <a:rPr lang="pl-PL" dirty="0"/>
              <a:t>wtedy gdy jesteśmy zestresowani (podczas krótkiej przerwy w pracy, podczas spaceru, zakupów).</a:t>
            </a:r>
          </a:p>
          <a:p>
            <a:endParaRPr lang="pl-PL" dirty="0"/>
          </a:p>
          <a:p>
            <a:r>
              <a:rPr lang="pl-PL" b="1" dirty="0"/>
              <a:t>trening autogenny Schulza.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8BB9270-B753-4252-B2D8-B5999D52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" r="5" b="5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3978B2-AE9B-4AE5-8021-60BF56B8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na przyjemności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48AFC7-04DF-4CDA-A5D2-295737F5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- znajdźmy aktywność, która dostarcza nam radości, którą lubimy, to wykonujmy ją jak najczęściej lub codziennie </a:t>
            </a:r>
            <a:r>
              <a:rPr lang="pl-PL" dirty="0"/>
              <a:t>(np. rower, gra na instrumencie). </a:t>
            </a:r>
          </a:p>
          <a:p>
            <a:r>
              <a:rPr lang="pl-PL" dirty="0"/>
              <a:t>- niezbędne są też codzienne </a:t>
            </a:r>
            <a:r>
              <a:rPr lang="pl-PL" b="1" dirty="0"/>
              <a:t>przerwy</a:t>
            </a:r>
            <a:r>
              <a:rPr lang="pl-PL" dirty="0"/>
              <a:t> od wszystkich obowiązków.</a:t>
            </a:r>
          </a:p>
          <a:p>
            <a:r>
              <a:rPr lang="pl-PL" dirty="0"/>
              <a:t>- </a:t>
            </a:r>
            <a:r>
              <a:rPr lang="pl-PL" b="1" dirty="0"/>
              <a:t>mini-urlopy - weźmy parę dni wolnego (3-5 dni) i wyjedźmy gdzieś.</a:t>
            </a:r>
          </a:p>
        </p:txBody>
      </p:sp>
    </p:spTree>
    <p:extLst>
      <p:ext uri="{BB962C8B-B14F-4D97-AF65-F5344CB8AC3E}">
        <p14:creationId xmlns:p14="http://schemas.microsoft.com/office/powerpoint/2010/main" val="351357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8793FC-9BCF-4031-9D46-73540E2A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8497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Zarządzanie czasem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71D1445-8777-4ADE-A38E-0A1053974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" r="3664" b="5"/>
          <a:stretch/>
        </p:blipFill>
        <p:spPr>
          <a:xfrm>
            <a:off x="419100" y="1448840"/>
            <a:ext cx="3152775" cy="471441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F2E792-2A3A-4C49-B559-D19306D1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5" y="1845734"/>
            <a:ext cx="4680585" cy="4023360"/>
          </a:xfrm>
        </p:spPr>
        <p:txBody>
          <a:bodyPr>
            <a:normAutofit/>
          </a:bodyPr>
          <a:lstStyle/>
          <a:p>
            <a:r>
              <a:rPr lang="pl-PL" sz="1400" b="1" dirty="0"/>
              <a:t>Badania </a:t>
            </a:r>
            <a:r>
              <a:rPr lang="pl-PL" sz="1400" b="1" dirty="0" err="1"/>
              <a:t>Pychyla</a:t>
            </a:r>
            <a:r>
              <a:rPr lang="pl-PL" sz="1400" b="1" dirty="0"/>
              <a:t> wskazują, iż spośród ponad 9000 respondentów aż 94% stwierdziło, że odwlekanie działań (prokrastynacja) negatywnie wpływa na ich poczucie szczęścia. </a:t>
            </a:r>
          </a:p>
          <a:p>
            <a:r>
              <a:rPr lang="pl-PL" sz="1400" dirty="0"/>
              <a:t>Zadania, które musimy wykonać nas nie ominą, a w ciele możemy odczuwać objawy będące efektem </a:t>
            </a:r>
            <a:r>
              <a:rPr lang="pl-PL" sz="1400" dirty="0" err="1"/>
              <a:t>kumulojącego</a:t>
            </a:r>
            <a:r>
              <a:rPr lang="pl-PL" sz="1400" dirty="0"/>
              <a:t> się stresu. </a:t>
            </a:r>
          </a:p>
          <a:p>
            <a:endParaRPr lang="pl-PL" sz="1400" dirty="0"/>
          </a:p>
          <a:p>
            <a:r>
              <a:rPr lang="pl-PL" sz="1400" dirty="0"/>
              <a:t>Proponowane są tutaj następujące zalecenia:</a:t>
            </a:r>
          </a:p>
          <a:p>
            <a:r>
              <a:rPr lang="pl-PL" sz="1400" dirty="0"/>
              <a:t>- </a:t>
            </a:r>
            <a:r>
              <a:rPr lang="pl-PL" sz="1400" b="1" dirty="0"/>
              <a:t>nie przepełnianie planu -  1-3 najważniejszych zadań na dzień</a:t>
            </a:r>
            <a:r>
              <a:rPr lang="pl-PL" sz="1400" dirty="0"/>
              <a:t>,</a:t>
            </a:r>
          </a:p>
          <a:p>
            <a:r>
              <a:rPr lang="pl-PL" sz="1400" dirty="0"/>
              <a:t>- </a:t>
            </a:r>
            <a:r>
              <a:rPr lang="pl-PL" sz="1400" b="1" dirty="0"/>
              <a:t>uporządkować ważność zadań. Jeśli mamy na liście coś szczególnie stresującego lub nieprzyjemnego ciekawym rozwiązaniem jest wykonanie tego jak najszybciej. </a:t>
            </a:r>
            <a:r>
              <a:rPr lang="pl-PL" sz="1400" dirty="0"/>
              <a:t>Reszta dnia będzie bardziej przyjemna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328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8793FC-9BCF-4031-9D46-73540E2A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46921"/>
          </a:xfrm>
        </p:spPr>
        <p:txBody>
          <a:bodyPr/>
          <a:lstStyle/>
          <a:p>
            <a:r>
              <a:rPr lang="pl-PL" dirty="0"/>
              <a:t>Zarządzanie czasem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F2E792-2A3A-4C49-B559-D19306D1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- dzielenie projektów na małe kroki </a:t>
            </a:r>
            <a:r>
              <a:rPr lang="pl-PL" dirty="0"/>
              <a:t>- często duże projekty są przytłaczające, dlatego warto sporządzić plan kolejnych kroków i </a:t>
            </a:r>
            <a:r>
              <a:rPr lang="pl-PL" b="1" dirty="0"/>
              <a:t>koncentrować się naraz na pojedynczym kroku.</a:t>
            </a:r>
          </a:p>
          <a:p>
            <a:r>
              <a:rPr lang="pl-PL" b="1" dirty="0"/>
              <a:t>- delegowanie odpowiedzialności </a:t>
            </a:r>
            <a:r>
              <a:rPr lang="pl-PL" dirty="0"/>
              <a:t>- nie musimy robić wszystkiego samemu</a:t>
            </a:r>
          </a:p>
        </p:txBody>
      </p:sp>
    </p:spTree>
    <p:extLst>
      <p:ext uri="{BB962C8B-B14F-4D97-AF65-F5344CB8AC3E}">
        <p14:creationId xmlns:p14="http://schemas.microsoft.com/office/powerpoint/2010/main" val="413860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6A7226-BADA-455C-86B9-911A122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Odżywianie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7D34FC-BC4B-42ED-BA82-E2CD8193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Parę porcji warzyw i owoców więcej na co dzień, mocno poprawia nastrój</a:t>
            </a:r>
            <a:r>
              <a:rPr lang="pl-PL" dirty="0"/>
              <a:t>, a także zmniejsza poziom objawów depresji, lęku i to w zaledwie 2 tygodnie. Wnioski z tych badań są o tyle ciekawe, gdyż ukazują, że zmiany mogą pojawić się szybko, a zarazem uświadamiają jak zła jest typowa dieta ludzi Zachodu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śniadanie, bogate w białko, magnez </a:t>
            </a:r>
            <a:r>
              <a:rPr lang="pl-PL" dirty="0"/>
              <a:t>oraz niewielką ilość cukru. Dostarczaniu niezbędnych białek odpowiednia ilość </a:t>
            </a:r>
            <a:r>
              <a:rPr lang="pl-PL" b="1" dirty="0"/>
              <a:t>tryptofanu</a:t>
            </a:r>
            <a:r>
              <a:rPr lang="pl-PL" dirty="0"/>
              <a:t>, z którego powstaje </a:t>
            </a:r>
            <a:r>
              <a:rPr lang="pl-PL" b="1" dirty="0"/>
              <a:t>serotonina</a:t>
            </a:r>
            <a:r>
              <a:rPr lang="pl-PL" dirty="0"/>
              <a:t> - neuroprzekaźnik dobrego nastroju.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7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189887-8ECF-4CA2-8518-CAB56BEB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 fontScale="90000"/>
          </a:bodyPr>
          <a:lstStyle/>
          <a:p>
            <a:r>
              <a:rPr lang="pl-PL" sz="3400" dirty="0"/>
              <a:t>Całościowe podejście do zarządzania stresem i kreowania odporności psychicznej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85C8895-9260-4D3C-9000-D4F805E6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1082498"/>
            <a:ext cx="4088720" cy="43729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700393-1739-4806-B999-09B68795B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l-PL" dirty="0"/>
              <a:t>Drobne zmiany w zakresie stylu życia mogą chronić nas przed wystąpieniem stresu i wypalenia zawodowego lub pomóc łatwiej poradzić sobie z nimi, gdy zauważymy ich zaawansowane objawy.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87DBF8-5C50-4034-8B79-FE54A01A8E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B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720853-E885-4BE5-BFE2-24004CEF6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803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E36F1772-5B88-4687-974A-52C4564F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6A7226-BADA-455C-86B9-911A1224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pl-PL" dirty="0"/>
              <a:t>Odżywianie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91D7ED4-9351-4389-94EF-EC7339A3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42" y="581098"/>
            <a:ext cx="2476136" cy="2476136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FC2C99CD-8BCA-45F5-BA47-7A6D80CA8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Znalezione obrazy dla zapytania b 100 now amazon">
            <a:extLst>
              <a:ext uri="{FF2B5EF4-FFF2-40B4-BE49-F238E27FC236}">
                <a16:creationId xmlns:a16="http://schemas.microsoft.com/office/drawing/2014/main" xmlns="" id="{5C43A6BD-027F-4194-9C13-5297F591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2" y="3246676"/>
            <a:ext cx="247613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7D34FC-BC4B-42ED-BA82-E2CD8193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Kwasy tłuszczowe Omega-3 </a:t>
            </a:r>
            <a:r>
              <a:rPr lang="pl-PL" dirty="0"/>
              <a:t>obecnych w rybach i niektórych olejach roślinnych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Witaminy z grupy 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Magnez</a:t>
            </a:r>
            <a:r>
              <a:rPr lang="pl-PL" dirty="0"/>
              <a:t> - hamować wydzielanie kortyzolu pod wpływem przedłużającego się stresu.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Witamina D </a:t>
            </a:r>
            <a:r>
              <a:rPr lang="pl-PL" dirty="0"/>
              <a:t>– wiele badań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C7E8667B-49C4-4E47-AB3E-78AC18E95C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D7D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8A1780B1-1435-4EBC-947B-9609953FD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5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569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xmlns="" id="{D9D9D0AB-1E2F-44A8-B9C6-FA40983018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7E06DC-CDF6-4512-B1AE-CBA07EA4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66" y="3893543"/>
            <a:ext cx="2261612" cy="1654626"/>
          </a:xfrm>
        </p:spPr>
        <p:txBody>
          <a:bodyPr anchor="ctr">
            <a:normAutofit/>
          </a:bodyPr>
          <a:lstStyle/>
          <a:p>
            <a:pPr algn="r"/>
            <a:r>
              <a:rPr lang="pl-PL" sz="2400">
                <a:solidFill>
                  <a:srgbClr val="5E453E"/>
                </a:solidFill>
              </a:rPr>
              <a:t>Adaptogeny – substancje zwiększające odporność psychiczną</a:t>
            </a: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xmlns="" id="{50E2AEF9-3220-4407-B76B-1B6E3952E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0142"/>
            <a:ext cx="2895578" cy="2932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780AEF-E989-4BFA-8707-A128E8AF6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4" r="7" b="1124"/>
          <a:stretch/>
        </p:blipFill>
        <p:spPr>
          <a:xfrm>
            <a:off x="6" y="824735"/>
            <a:ext cx="2748620" cy="2604266"/>
          </a:xfrm>
          <a:prstGeom prst="rect">
            <a:avLst/>
          </a:prstGeom>
        </p:spPr>
      </p:pic>
      <p:sp>
        <p:nvSpPr>
          <p:cNvPr id="37" name="Rectangle 24">
            <a:extLst>
              <a:ext uri="{FF2B5EF4-FFF2-40B4-BE49-F238E27FC236}">
                <a16:creationId xmlns:a16="http://schemas.microsoft.com/office/drawing/2014/main" xmlns="" id="{2CAFBD32-D3B9-4AA1-8A52-E7788A955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14663" y="0"/>
            <a:ext cx="3249409" cy="3131604"/>
          </a:xfrm>
          <a:prstGeom prst="rect">
            <a:avLst/>
          </a:prstGeom>
          <a:solidFill>
            <a:srgbClr val="5E4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B9652B7-D724-4A4E-8F45-B88140882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" r="-1" b="-1"/>
          <a:stretch/>
        </p:blipFill>
        <p:spPr>
          <a:xfrm>
            <a:off x="3265708" y="10"/>
            <a:ext cx="2974827" cy="295271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6047E1-3409-46C5-94C3-8A772CD2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9" y="3429000"/>
            <a:ext cx="2974831" cy="2583712"/>
          </a:xfrm>
        </p:spPr>
        <p:txBody>
          <a:bodyPr anchor="ctr">
            <a:normAutofit/>
          </a:bodyPr>
          <a:lstStyle/>
          <a:p>
            <a:r>
              <a:rPr lang="pl-PL" sz="1700" b="1"/>
              <a:t>Żeńszeń</a:t>
            </a:r>
          </a:p>
          <a:p>
            <a:r>
              <a:rPr lang="pl-PL" sz="1700" b="1" err="1"/>
              <a:t>Ashwagandha</a:t>
            </a:r>
            <a:r>
              <a:rPr lang="pl-PL" sz="1700"/>
              <a:t> – żeńszeń indyjski (działanie antydepresyjne i lękowe, skuteczny jak niektóre </a:t>
            </a:r>
            <a:r>
              <a:rPr lang="pl-PL" sz="1700" err="1"/>
              <a:t>benzodiazepiny</a:t>
            </a:r>
            <a:r>
              <a:rPr lang="pl-PL" sz="1700"/>
              <a:t> oraz prototypowe antydepresanty)</a:t>
            </a:r>
          </a:p>
          <a:p>
            <a:r>
              <a:rPr lang="pl-PL" sz="1700" b="1" err="1"/>
              <a:t>Rhodiola</a:t>
            </a:r>
            <a:r>
              <a:rPr lang="pl-PL" sz="1700" b="1"/>
              <a:t> </a:t>
            </a:r>
            <a:r>
              <a:rPr lang="pl-PL" sz="1700"/>
              <a:t>- </a:t>
            </a:r>
            <a:r>
              <a:rPr lang="pl-PL" sz="1700" err="1"/>
              <a:t>różeniec</a:t>
            </a:r>
            <a:r>
              <a:rPr lang="pl-PL" sz="1700"/>
              <a:t> górski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1FFF1B-D8E7-43C1-963D-013BA4049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2250" y="660142"/>
            <a:ext cx="2571750" cy="5054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CE2B7FA-FD80-4D17-B482-8A6696EF3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44" r="-2" b="-2"/>
          <a:stretch/>
        </p:blipFill>
        <p:spPr>
          <a:xfrm>
            <a:off x="6706602" y="824734"/>
            <a:ext cx="2437398" cy="472697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8577E17-0447-4B01-A59A-8125D8719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AF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8C82076-4E53-4B78-A17E-F0A3BC957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E4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668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36AEE5-E254-4215-ACF7-C5C66788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Odpowiednia ilość i jakość snu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1D9463-3244-43D2-910E-500DB20B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Uczucie zmęczenia może zwiększać na stres, ponieważ będąc zmęczonymi łatwiej jest o negatywne, irracjonalne myślenie.</a:t>
            </a:r>
          </a:p>
          <a:p>
            <a:r>
              <a:rPr lang="pl-PL" dirty="0"/>
              <a:t>Jeden z najważniejszych czynników </a:t>
            </a:r>
            <a:r>
              <a:rPr lang="pl-PL" dirty="0" err="1"/>
              <a:t>neuroprotekcyjnych</a:t>
            </a:r>
            <a:r>
              <a:rPr lang="pl-PL" dirty="0"/>
              <a:t> chroniących mózg np. przed udarem</a:t>
            </a:r>
          </a:p>
        </p:txBody>
      </p:sp>
    </p:spTree>
    <p:extLst>
      <p:ext uri="{BB962C8B-B14F-4D97-AF65-F5344CB8AC3E}">
        <p14:creationId xmlns:p14="http://schemas.microsoft.com/office/powerpoint/2010/main" val="130682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8C05A2-703F-4C73-B475-6949F531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286605"/>
            <a:ext cx="8044815" cy="1446946"/>
          </a:xfrm>
        </p:spPr>
        <p:txBody>
          <a:bodyPr>
            <a:noAutofit/>
          </a:bodyPr>
          <a:lstStyle/>
          <a:p>
            <a:r>
              <a:rPr lang="pl-PL" sz="4000" dirty="0"/>
              <a:t>Niemaskowanie objawów alkoholem, papierosami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7037492-418E-432E-84C7-B144AC72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Samoleczenie za pomocą alkoholu i innych substancji </a:t>
            </a:r>
            <a:r>
              <a:rPr lang="pl-PL" b="1" dirty="0"/>
              <a:t>może być łatwą ucieczką od stresu, lecz ulga jest jedynie tymczasowa.</a:t>
            </a:r>
          </a:p>
          <a:p>
            <a:r>
              <a:rPr lang="pl-PL" b="1" dirty="0"/>
              <a:t>Przeprowadzone w Wielkiej Brytanii badania na próbie ponad 800 badanych w 2018 roku przekonują, że ludzie, którzy postanowili porzucić alkohol zaledwie na miesiąc (styczeń 2018), spali lepiej, mieli więcej energii, byli bardziej skoncentrowani, a nawet schudli, pomimo posiadania postanowienia, że porzucą alkohol na styczeń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300" dirty="0"/>
              <a:t>  9 na 10 badanych osób oszczędzało pieniądze,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300" dirty="0"/>
              <a:t>  7 na 10 spało lepiej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300" dirty="0"/>
              <a:t>  3 na 5 straciło wagę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300" dirty="0"/>
              <a:t>  93% doświadczyło poczucia osiągnięć,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300" dirty="0"/>
              <a:t>  67% miało więcej energii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300" dirty="0"/>
              <a:t>  dzięki odstawieniu na miesiąc nawet w sierpniu pili mniej w tygodniu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91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73ECEC8-0F24-45B8-950F-35FC94BCE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A77D79-58A9-43BB-BD38-DF17D6A3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l-PL" sz="3000"/>
              <a:t>Ważne w sezonie jesienno-zimowym</a:t>
            </a:r>
          </a:p>
        </p:txBody>
      </p:sp>
      <p:pic>
        <p:nvPicPr>
          <p:cNvPr id="1026" name="Picture 2" descr="Znalezione obrazy dla zapytania lampa antydepresyjna">
            <a:extLst>
              <a:ext uri="{FF2B5EF4-FFF2-40B4-BE49-F238E27FC236}">
                <a16:creationId xmlns:a16="http://schemas.microsoft.com/office/drawing/2014/main" xmlns="" id="{F2E72D66-1D91-4DFC-8423-B9B9310A1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9EB8C68-FF1B-4849-867B-32D29B19F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940952-F663-47E3-AC68-B588136D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l-PL" dirty="0"/>
              <a:t>Objawy SAD</a:t>
            </a:r>
          </a:p>
          <a:p>
            <a:endParaRPr lang="pl-PL" dirty="0"/>
          </a:p>
          <a:p>
            <a:r>
              <a:rPr lang="pl-PL" dirty="0"/>
              <a:t>Pomocne lampy antydepresyjne</a:t>
            </a:r>
          </a:p>
          <a:p>
            <a:r>
              <a:rPr lang="pl-PL" dirty="0"/>
              <a:t>Emitują silne, białe światło. </a:t>
            </a:r>
            <a:r>
              <a:rPr lang="pl-PL"/>
              <a:t>Moc 10000 Lux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D417315-0A35-4882-ABD2-ABE3C89E5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B53612E-ADB2-4457-9688-89506397A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43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091F48-DC78-4E30-961E-2107A2AC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7"/>
            <a:ext cx="4931229" cy="1098746"/>
          </a:xfrm>
        </p:spPr>
        <p:txBody>
          <a:bodyPr>
            <a:normAutofit/>
          </a:bodyPr>
          <a:lstStyle/>
          <a:p>
            <a:r>
              <a:rPr lang="pl-PL" dirty="0"/>
              <a:t>Myśl końcowa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9F70EBB-A8A5-4CE1-A6E8-58889DC73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3" r="5962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BDFF4F-B1F7-4912-B47F-916405C8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l-PL" dirty="0"/>
              <a:t>Stres i zmartwienia to marnowanie czasu i energii</a:t>
            </a:r>
          </a:p>
          <a:p>
            <a:r>
              <a:rPr lang="pl-PL" dirty="0"/>
              <a:t>Warto umiejętności regulowania emocji zdobyć jak najwcześniej, czego uczy chociażby prezentowana książka</a:t>
            </a:r>
          </a:p>
          <a:p>
            <a:endParaRPr lang="pl-P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A4CA0-9A57-4FBE-A9E5-24DFC23C3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44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34461041-8413-4023-ABA7-9E499B0AD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3A8FBA-A66A-4931-A56B-60115F5A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14" y="2746603"/>
            <a:ext cx="8181805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i="1" dirty="0">
                <a:solidFill>
                  <a:srgbClr val="C00000"/>
                </a:solidFill>
              </a:rPr>
              <a:t>piotrmodzelewski.com 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strona autorska</a:t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i="1" dirty="0">
                <a:solidFill>
                  <a:srgbClr val="C00000"/>
                </a:solidFill>
              </a:rPr>
              <a:t>pokrzywdzeni.info 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Okręgowy Ośrodek dla Osób Pokrzywdzonych Przestępstwem</a:t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dirty="0">
                <a:solidFill>
                  <a:srgbClr val="C00000"/>
                </a:solidFill>
              </a:rPr>
              <a:t>funduszsprawiedliwosci.gov.pl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9C79F33E-14B5-4DF0-805F-5A19FCE7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744"/>
          <a:stretch/>
        </p:blipFill>
        <p:spPr>
          <a:xfrm>
            <a:off x="173050" y="3837500"/>
            <a:ext cx="8622227" cy="213904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05BCF04-4702-43D0-BE8F-DBF6C2F65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841E764-4629-49E0-994A-6F92FEFB9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3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5635077-9890-4CC8-9792-28743EBFE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95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898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36F1772-5B88-4687-974A-52C4564F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B1DDE1-DBDC-40B8-9EEC-C2FAF9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pl-PL" sz="3400"/>
              <a:t>Emocje pozytywne mogą anulować emocje negatywne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576C42C-504D-4D5F-B203-06BDE8615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2" r="15800" b="5"/>
          <a:stretch/>
        </p:blipFill>
        <p:spPr>
          <a:xfrm>
            <a:off x="1144426" y="581098"/>
            <a:ext cx="1677368" cy="24761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C2C99CD-8BCA-45F5-BA47-7A6D80CA8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A407ED-B266-4577-9657-E1F3E360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61" y="3218101"/>
            <a:ext cx="1603297" cy="247613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724BE7-E9E0-4309-A9AC-BB672C53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900" dirty="0"/>
              <a:t>   Badania Barbary </a:t>
            </a:r>
            <a:r>
              <a:rPr lang="pl-PL" sz="1900" dirty="0" err="1"/>
              <a:t>Fredrickson</a:t>
            </a:r>
            <a:r>
              <a:rPr lang="pl-PL" sz="1900" dirty="0"/>
              <a:t> – emocje pozytywne uspokajają układ krążenia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900" dirty="0"/>
              <a:t>   Warto podnosić poziom pozytywnych emocji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900" dirty="0"/>
              <a:t>   Badania nad pozytywną emocjonalnością – ludzie szczęśliwi, bardziej optymistyczni żyli dłużej; </a:t>
            </a:r>
            <a:r>
              <a:rPr lang="pl-PL" sz="1900" b="1" dirty="0"/>
              <a:t>szczególnie interesujące były badania nad zakonnicami, gdyż mają ten sam styl życia - różnica dla długości życia powiązana ze  szczęściem lub jego brakiem.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E8667B-49C4-4E47-AB3E-78AC18E95C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4F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1780B1-1435-4EBC-947B-9609953FD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D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573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4461041-8413-4023-ABA7-9E499B0AD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B1DDE1-DBDC-40B8-9EEC-C2FAF9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Emocje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pozytywne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wydłużają życie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B11F32B-5F4C-4750-A36A-6EE83DB94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92" y="640080"/>
            <a:ext cx="7466809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5BCF04-4702-43D0-BE8F-DBF6C2F65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841E764-4629-49E0-994A-6F92FEFB9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8B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5635077-9890-4CC8-9792-28743EBFE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B5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15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025B9A-67F3-40F0-A2E1-80546E51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l-PL" dirty="0"/>
              <a:t>Postrzeganie stresu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862D3E-85AB-4D5D-A1FD-15041ACA9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4" r="10406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83FAB8-9651-408B-8CDE-A0C6530C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</a:t>
            </a:r>
            <a:r>
              <a:rPr lang="pl-PL" b="1" dirty="0"/>
              <a:t>Nie liczy się tylko ilość stresu, ale przede wszystkim jego postrzeganie – wyzwanie/energia do działania </a:t>
            </a:r>
            <a:r>
              <a:rPr lang="pl-PL" dirty="0"/>
              <a:t>vs zagrożenie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</a:t>
            </a:r>
            <a:r>
              <a:rPr lang="pl-PL" b="1" dirty="0"/>
              <a:t>Stres pomaga nam efektywniej działać </a:t>
            </a:r>
            <a:r>
              <a:rPr lang="pl-PL" dirty="0"/>
              <a:t>vs stres zabójca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Osoby, które korzystniej postrzegają stres zdrowsze, niż osoby z niskim poziomem stresu, ale negatywną postawą względem stresu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Warto zmniejszać ilość stresu np. za pomocą technik relaksacji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A4CA0-9A57-4FBE-A9E5-24DFC23C3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706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84E65C-6EBE-4A94-9C2E-EEF7D94B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Zidentyfikowanie źródeł stresu w naszym życiu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E25605-62BA-4725-B1DE-251095E3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Niektóre stresory łatwo jest zidentyfikować, gdyż są nimi duże zmiany w życiu np. zmiana pracy, przeprowadzka.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Inne wymagają przeanalizowania naszych myśli, uczuć, </a:t>
            </a:r>
            <a:r>
              <a:rPr lang="pl-PL" dirty="0" err="1"/>
              <a:t>zachowań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Mniejszymi stresorami może być zamartwianie się, odwlekanie działań.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22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84E65C-6EBE-4A94-9C2E-EEF7D94B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Zidentyfikowanie źródeł stresu w naszym życiu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E25605-62BA-4725-B1DE-251095E3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Pomocne może być prowadzenie </a:t>
            </a:r>
            <a:r>
              <a:rPr lang="pl-PL" b="1" dirty="0"/>
              <a:t>dziennika stresu.</a:t>
            </a:r>
            <a:r>
              <a:rPr lang="pl-PL" dirty="0"/>
              <a:t> Zapisujmy:</a:t>
            </a:r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8693075-F6A3-4D5F-BEE9-31D28E70C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2605"/>
              </p:ext>
            </p:extLst>
          </p:nvPr>
        </p:nvGraphicFramePr>
        <p:xfrm>
          <a:off x="822959" y="2292350"/>
          <a:ext cx="749808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21">
                  <a:extLst>
                    <a:ext uri="{9D8B030D-6E8A-4147-A177-3AD203B41FA5}">
                      <a16:colId xmlns:a16="http://schemas.microsoft.com/office/drawing/2014/main" xmlns="" val="525248220"/>
                    </a:ext>
                  </a:extLst>
                </a:gridCol>
                <a:gridCol w="2093595">
                  <a:extLst>
                    <a:ext uri="{9D8B030D-6E8A-4147-A177-3AD203B41FA5}">
                      <a16:colId xmlns:a16="http://schemas.microsoft.com/office/drawing/2014/main" xmlns="" val="158299679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xmlns="" val="2237314547"/>
                    </a:ext>
                  </a:extLst>
                </a:gridCol>
                <a:gridCol w="1501142">
                  <a:extLst>
                    <a:ext uri="{9D8B030D-6E8A-4147-A177-3AD203B41FA5}">
                      <a16:colId xmlns:a16="http://schemas.microsoft.com/office/drawing/2014/main" xmlns="" val="360148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Co spowodowało stres?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(lub hipotetyczna przyczyna)</a:t>
                      </a:r>
                    </a:p>
                    <a:p>
                      <a:pPr algn="l"/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Odczucia fizyczne i emocje?</a:t>
                      </a:r>
                    </a:p>
                    <a:p>
                      <a:pPr algn="l"/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Jakie zachowania przejawialiśmy?</a:t>
                      </a:r>
                    </a:p>
                    <a:p>
                      <a:pPr algn="l"/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Co nam pomogło poczuć się lepiej?</a:t>
                      </a:r>
                    </a:p>
                    <a:p>
                      <a:pPr algn="l"/>
                      <a:endParaRPr lang="pl-P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161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65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22967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4DF8B28-018E-48B1-9B6C-4D31DF3496F7}"/>
              </a:ext>
            </a:extLst>
          </p:cNvPr>
          <p:cNvSpPr txBox="1"/>
          <p:nvPr/>
        </p:nvSpPr>
        <p:spPr>
          <a:xfrm>
            <a:off x="1323974" y="5057775"/>
            <a:ext cx="667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Jedna z zasad terapeutycznych - Jeśli coś działa rób tego więcej</a:t>
            </a:r>
          </a:p>
        </p:txBody>
      </p:sp>
    </p:spTree>
    <p:extLst>
      <p:ext uri="{BB962C8B-B14F-4D97-AF65-F5344CB8AC3E}">
        <p14:creationId xmlns:p14="http://schemas.microsoft.com/office/powerpoint/2010/main" val="101228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162726-9346-429A-A49C-93571285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Unikanie niekoniecznego stresu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F24E44-DFC3-4C85-9A90-A7488A4D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Nie każdego ze stresorów można uniknąć, ale może nas zaskoczyć ilość stresujących sytuacji, które jesteśmy w stanie wyeliminować. W zakresie tej strategii powinniśmy:</a:t>
            </a:r>
          </a:p>
          <a:p>
            <a:r>
              <a:rPr lang="pl-PL" dirty="0"/>
              <a:t>- </a:t>
            </a:r>
            <a:r>
              <a:rPr lang="pl-PL" b="1" dirty="0"/>
              <a:t>uczyć się mówić "nie", znając swój limit zadań. </a:t>
            </a:r>
            <a:r>
              <a:rPr lang="pl-PL" dirty="0"/>
              <a:t>Branie na siebie większej ilości spraw niż możemy "udźwignąć" jest pewną drogą do stresu i wypalenia. </a:t>
            </a:r>
          </a:p>
          <a:p>
            <a:r>
              <a:rPr lang="pl-PL" dirty="0"/>
              <a:t>- </a:t>
            </a:r>
            <a:r>
              <a:rPr lang="pl-PL" b="1" dirty="0"/>
              <a:t>unikać ludzi, którzy nas stresują</a:t>
            </a:r>
            <a:r>
              <a:rPr lang="pl-PL" dirty="0"/>
              <a:t>, ograniczając czas, kończąc relację.</a:t>
            </a:r>
          </a:p>
          <a:p>
            <a:r>
              <a:rPr lang="pl-PL" dirty="0"/>
              <a:t>- </a:t>
            </a:r>
            <a:r>
              <a:rPr lang="pl-PL" b="1" dirty="0"/>
              <a:t>przejąć kontrolę nad naszym otoczeniem </a:t>
            </a:r>
            <a:r>
              <a:rPr lang="pl-PL" dirty="0"/>
              <a:t>np. wyłączając wieczorne wiadomości, robienie zakupów online. Pytania: </a:t>
            </a:r>
            <a:r>
              <a:rPr lang="pl-PL" b="1" dirty="0"/>
              <a:t>"Co stresuje mnie w moim najbliższym otoczeniu?", "Jak mogę to ograniczyć?".</a:t>
            </a:r>
          </a:p>
          <a:p>
            <a:r>
              <a:rPr lang="pl-PL" dirty="0"/>
              <a:t>- </a:t>
            </a:r>
            <a:r>
              <a:rPr lang="pl-PL" b="1" dirty="0"/>
              <a:t>przeanalizować listę rzeczy do zrobienia -</a:t>
            </a:r>
            <a:r>
              <a:rPr lang="pl-PL" dirty="0"/>
              <a:t> na sam dół listy niekonieczne zadania lub ich eliminacja</a:t>
            </a:r>
          </a:p>
        </p:txBody>
      </p:sp>
    </p:spTree>
    <p:extLst>
      <p:ext uri="{BB962C8B-B14F-4D97-AF65-F5344CB8AC3E}">
        <p14:creationId xmlns:p14="http://schemas.microsoft.com/office/powerpoint/2010/main" val="200898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5BB93D-B66B-4671-BF3B-9D89A48E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l-PL" dirty="0"/>
              <a:t>Modyfikowanie sytuacji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B9D2351-9282-4796-A6DC-EA7C3EEE7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4" r="7309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D26E505-DC79-40C2-8D66-89A8E2C1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l-PL" dirty="0"/>
              <a:t>Jeśli nie można czegoś uniknąć, warto spróbować to zmienić.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zmienienie sposobu komunikacji oraz działania na co dzień.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/>
              <a:t>zamiast trzymać w sobie myśli i uczucia, warto je wyrażać życzliwej osobie </a:t>
            </a:r>
            <a:r>
              <a:rPr lang="pl-PL" dirty="0"/>
              <a:t>lub zapisywać na kartce – </a:t>
            </a:r>
            <a:r>
              <a:rPr lang="pl-PL" b="1" dirty="0"/>
              <a:t>ekspresyjne pisanie </a:t>
            </a:r>
            <a:r>
              <a:rPr lang="pl-PL" dirty="0"/>
              <a:t>(badania </a:t>
            </a:r>
            <a:r>
              <a:rPr lang="pl-PL" dirty="0" err="1"/>
              <a:t>Pennebakera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Niewyrażone myśli i uczucia są kumulującym się stresorem w ciele.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A4CA0-9A57-4FBE-A9E5-24DFC23C3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23855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1444</Words>
  <Application>Microsoft Office PowerPoint</Application>
  <PresentationFormat>Pokaz na ekranie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Wingdings</vt:lpstr>
      <vt:lpstr>Retrospekcja</vt:lpstr>
      <vt:lpstr>Wzmacnianie odporności psychicznej nauczycieli poprzez zmianę stylu życia</vt:lpstr>
      <vt:lpstr>Całościowe podejście do zarządzania stresem i kreowania odporności psychicznej</vt:lpstr>
      <vt:lpstr>Emocje pozytywne mogą anulować emocje negatywne</vt:lpstr>
      <vt:lpstr>Emocje pozytywne wydłużają życie</vt:lpstr>
      <vt:lpstr>Postrzeganie stresu</vt:lpstr>
      <vt:lpstr>Zidentyfikowanie źródeł stresu w naszym życiu</vt:lpstr>
      <vt:lpstr>Zidentyfikowanie źródeł stresu w naszym życiu</vt:lpstr>
      <vt:lpstr>Unikanie niekoniecznego stresu</vt:lpstr>
      <vt:lpstr>Modyfikowanie sytuacji</vt:lpstr>
      <vt:lpstr>Modyfikowanie sytuacji</vt:lpstr>
      <vt:lpstr>Zaadaptowanie się do stresorów</vt:lpstr>
      <vt:lpstr>Zaadaptowanie się do stresorów</vt:lpstr>
      <vt:lpstr>Aktywność fizyczna </vt:lpstr>
      <vt:lpstr>Więzi z innymi ludźmi</vt:lpstr>
      <vt:lpstr>Techniki relaksacji</vt:lpstr>
      <vt:lpstr>Czas na przyjemności</vt:lpstr>
      <vt:lpstr>Zarządzanie czasem</vt:lpstr>
      <vt:lpstr>Zarządzanie czasem</vt:lpstr>
      <vt:lpstr>Odżywianie</vt:lpstr>
      <vt:lpstr>Odżywianie</vt:lpstr>
      <vt:lpstr>Adaptogeny – substancje zwiększające odporność psychiczną</vt:lpstr>
      <vt:lpstr>Odpowiednia ilość i jakość snu</vt:lpstr>
      <vt:lpstr>Niemaskowanie objawów alkoholem, papierosami</vt:lpstr>
      <vt:lpstr>Ważne w sezonie jesienno-zimowym</vt:lpstr>
      <vt:lpstr>Myśl końcowa</vt:lpstr>
      <vt:lpstr>  piotrmodzelewski.com – strona autorska  pokrzywdzeni.info – Okręgowy Ośrodek dla Osób Pokrzywdzonych Przestępstwem  funduszsprawiedliwosci.gov.pl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Wzmacnianie odporności psychicznej nauczycieli poprzez zmianę stylu życia</dc:title>
  <dc:creator>Piotr Modzelewski</dc:creator>
  <cp:lastModifiedBy>ODN</cp:lastModifiedBy>
  <cp:revision>3</cp:revision>
  <dcterms:created xsi:type="dcterms:W3CDTF">2019-03-24T14:11:30Z</dcterms:created>
  <dcterms:modified xsi:type="dcterms:W3CDTF">2019-03-24T20:06:09Z</dcterms:modified>
</cp:coreProperties>
</file>