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4" r:id="rId9"/>
    <p:sldId id="260" r:id="rId10"/>
    <p:sldId id="266" r:id="rId11"/>
    <p:sldId id="265" r:id="rId12"/>
    <p:sldId id="268" r:id="rId13"/>
    <p:sldId id="267" r:id="rId14"/>
    <p:sldId id="270" r:id="rId15"/>
    <p:sldId id="269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53" d="100"/>
          <a:sy n="53" d="100"/>
        </p:scale>
        <p:origin x="135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A8611F-258F-4D1A-BCED-3720C9D54D1E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4A8611F-258F-4D1A-BCED-3720C9D54D1E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A8611F-258F-4D1A-BCED-3720C9D54D1E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A8611F-258F-4D1A-BCED-3720C9D54D1E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Zespół Szkół Ogólnokształcących</a:t>
            </a:r>
            <a:br>
              <a:rPr lang="pl-PL" b="1" dirty="0" smtClean="0"/>
            </a:br>
            <a:r>
              <a:rPr lang="pl-PL" b="1" dirty="0" smtClean="0"/>
              <a:t> nr 2 im. Karola Wojtyły</a:t>
            </a:r>
            <a:br>
              <a:rPr lang="pl-PL" b="1" dirty="0" smtClean="0"/>
            </a:br>
            <a:r>
              <a:rPr lang="pl-PL" b="1" dirty="0" smtClean="0"/>
              <a:t> w Lęborku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X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861048"/>
            <a:ext cx="3672408" cy="2754306"/>
          </a:xfrm>
          <a:prstGeom prst="rect">
            <a:avLst/>
          </a:prstGeom>
        </p:spPr>
      </p:pic>
      <p:pic>
        <p:nvPicPr>
          <p:cNvPr id="5" name="Obraz 4" descr="EU_flag-Erasmus_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44008" cy="132652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5004048" cy="2814777"/>
          </a:xfrm>
          <a:prstGeom prst="rect">
            <a:avLst/>
          </a:prstGeom>
        </p:spPr>
      </p:pic>
      <p:pic>
        <p:nvPicPr>
          <p:cNvPr id="5" name="Obraz 4" descr="B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4283968" cy="2409732"/>
          </a:xfrm>
          <a:prstGeom prst="rect">
            <a:avLst/>
          </a:prstGeom>
        </p:spPr>
      </p:pic>
      <p:pic>
        <p:nvPicPr>
          <p:cNvPr id="6" name="Obraz 5" descr="B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412776"/>
            <a:ext cx="2304256" cy="4090395"/>
          </a:xfrm>
          <a:prstGeom prst="rect">
            <a:avLst/>
          </a:prstGeom>
        </p:spPr>
      </p:pic>
      <p:pic>
        <p:nvPicPr>
          <p:cNvPr id="7" name="Obraz 6" descr="B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654024"/>
            <a:ext cx="5220072" cy="2936291"/>
          </a:xfrm>
          <a:prstGeom prst="rect">
            <a:avLst/>
          </a:prstGeom>
        </p:spPr>
      </p:pic>
      <p:pic>
        <p:nvPicPr>
          <p:cNvPr id="10" name="Obraz 9" descr="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005064"/>
            <a:ext cx="4291969" cy="2414233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8800" b="1" dirty="0" smtClean="0">
                <a:latin typeface="+mj-lt"/>
                <a:cs typeface="Times New Roman" pitchFamily="18" charset="0"/>
              </a:rPr>
              <a:t>01-05.07.2019r. pan brał udział w szkoleniu „Niemiecki dla nauczycieli: Wykorzystanie zasobów w rozwijaniu kompetencji”, w szkole językowej </a:t>
            </a:r>
            <a:r>
              <a:rPr lang="pl-PL" sz="8800" b="1" dirty="0">
                <a:latin typeface="+mj-lt"/>
                <a:cs typeface="Times New Roman" pitchFamily="18" charset="0"/>
              </a:rPr>
              <a:t>„</a:t>
            </a:r>
            <a:r>
              <a:rPr lang="pl-PL" sz="8800" b="1" dirty="0" err="1">
                <a:latin typeface="+mj-lt"/>
                <a:cs typeface="Times New Roman" pitchFamily="18" charset="0"/>
              </a:rPr>
              <a:t>Dialoge</a:t>
            </a:r>
            <a:r>
              <a:rPr lang="pl-PL" sz="8800" b="1" dirty="0">
                <a:latin typeface="+mj-lt"/>
                <a:cs typeface="Times New Roman" pitchFamily="18" charset="0"/>
              </a:rPr>
              <a:t>” położonej na wyspie </a:t>
            </a:r>
            <a:r>
              <a:rPr lang="pl-PL" sz="8800" b="1" dirty="0" err="1" smtClean="0">
                <a:latin typeface="+mj-lt"/>
                <a:cs typeface="Times New Roman" pitchFamily="18" charset="0"/>
              </a:rPr>
              <a:t>Lindau</a:t>
            </a:r>
            <a:r>
              <a:rPr lang="pl-PL" sz="8800" b="1" dirty="0" smtClean="0">
                <a:latin typeface="+mj-lt"/>
                <a:cs typeface="Times New Roman" pitchFamily="18" charset="0"/>
              </a:rPr>
              <a:t>. Grupa </a:t>
            </a:r>
            <a:r>
              <a:rPr lang="pl-PL" sz="8800" b="1" dirty="0">
                <a:latin typeface="+mj-lt"/>
                <a:cs typeface="Times New Roman" pitchFamily="18" charset="0"/>
              </a:rPr>
              <a:t>składała się z 10 osób- 8 osób stanowiły Polki, w grupie była też 1 nauczycielka z Węgier. W planie zajęć była nauka języka niemieckiego na poziomie C1, powiązana z zajęciami metodycznymi. Prowadzący zajęcia </a:t>
            </a:r>
            <a:r>
              <a:rPr lang="pl-PL" sz="8800" b="1" dirty="0" err="1">
                <a:latin typeface="+mj-lt"/>
                <a:cs typeface="Times New Roman" pitchFamily="18" charset="0"/>
              </a:rPr>
              <a:t>Alex</a:t>
            </a:r>
            <a:r>
              <a:rPr lang="pl-PL" sz="8800" b="1" dirty="0">
                <a:latin typeface="+mj-lt"/>
                <a:cs typeface="Times New Roman" pitchFamily="18" charset="0"/>
              </a:rPr>
              <a:t> i </a:t>
            </a:r>
            <a:r>
              <a:rPr lang="pl-PL" sz="8800" b="1" dirty="0" err="1">
                <a:latin typeface="+mj-lt"/>
                <a:cs typeface="Times New Roman" pitchFamily="18" charset="0"/>
              </a:rPr>
              <a:t>Anne</a:t>
            </a:r>
            <a:r>
              <a:rPr lang="pl-PL" sz="8800" b="1" dirty="0">
                <a:latin typeface="+mj-lt"/>
                <a:cs typeface="Times New Roman" pitchFamily="18" charset="0"/>
              </a:rPr>
              <a:t> byli bardzo rzeczowi i kompetentni. </a:t>
            </a:r>
            <a:r>
              <a:rPr lang="pl-PL" sz="8800" b="1" dirty="0" smtClean="0">
                <a:latin typeface="+mj-lt"/>
                <a:cs typeface="Times New Roman" pitchFamily="18" charset="0"/>
              </a:rPr>
              <a:t>Najbardziej </a:t>
            </a:r>
            <a:r>
              <a:rPr lang="pl-PL" sz="8800" b="1" dirty="0">
                <a:latin typeface="+mj-lt"/>
                <a:cs typeface="Times New Roman" pitchFamily="18" charset="0"/>
              </a:rPr>
              <a:t>interesujące były źródła audiowizualne i ich możliwość wykorzystania na lekcji języka obcego. Na zajęciach pojawiły się również elementy kulturoznawstwa z oprawą metodyczną oraz ćwiczenia semantyczne. </a:t>
            </a:r>
            <a:r>
              <a:rPr lang="pl-PL" sz="8800" b="1" dirty="0" smtClean="0">
                <a:latin typeface="+mj-lt"/>
                <a:cs typeface="Times New Roman" pitchFamily="18" charset="0"/>
              </a:rPr>
              <a:t>Gry, ćwiczenia </a:t>
            </a:r>
            <a:r>
              <a:rPr lang="pl-PL" sz="8800" b="1" dirty="0">
                <a:latin typeface="+mj-lt"/>
                <a:cs typeface="Times New Roman" pitchFamily="18" charset="0"/>
              </a:rPr>
              <a:t>i </a:t>
            </a:r>
            <a:r>
              <a:rPr lang="pl-PL" sz="8800" b="1" dirty="0" smtClean="0">
                <a:latin typeface="+mj-lt"/>
                <a:cs typeface="Times New Roman" pitchFamily="18" charset="0"/>
              </a:rPr>
              <a:t>zabawy dydaktyczne, w których uczestniczył </a:t>
            </a:r>
            <a:r>
              <a:rPr lang="pl-PL" sz="8800" b="1" dirty="0">
                <a:latin typeface="+mj-lt"/>
                <a:cs typeface="Times New Roman" pitchFamily="18" charset="0"/>
              </a:rPr>
              <a:t>z pewnością </a:t>
            </a:r>
            <a:r>
              <a:rPr lang="pl-PL" sz="8800" b="1" dirty="0" smtClean="0">
                <a:latin typeface="+mj-lt"/>
                <a:cs typeface="Times New Roman" pitchFamily="18" charset="0"/>
              </a:rPr>
              <a:t>wykorzysta </a:t>
            </a:r>
            <a:r>
              <a:rPr lang="pl-PL" sz="8800" b="1" dirty="0">
                <a:latin typeface="+mj-lt"/>
                <a:cs typeface="Times New Roman" pitchFamily="18" charset="0"/>
              </a:rPr>
              <a:t>na lekcjach prowadzonych </a:t>
            </a:r>
            <a:r>
              <a:rPr lang="pl-PL" sz="8800" b="1" dirty="0" smtClean="0">
                <a:latin typeface="+mj-lt"/>
                <a:cs typeface="Times New Roman" pitchFamily="18" charset="0"/>
              </a:rPr>
              <a:t>w </a:t>
            </a:r>
            <a:r>
              <a:rPr lang="pl-PL" sz="8800" b="1" dirty="0">
                <a:latin typeface="+mj-lt"/>
                <a:cs typeface="Times New Roman" pitchFamily="18" charset="0"/>
              </a:rPr>
              <a:t>szkole</a:t>
            </a:r>
            <a:r>
              <a:rPr lang="pl-PL" sz="8800" b="1" dirty="0" smtClean="0">
                <a:latin typeface="+mj-lt"/>
                <a:cs typeface="Times New Roman" pitchFamily="18" charset="0"/>
              </a:rPr>
              <a:t>. Oprócz nauki, był także czas na zwiedzanie zarówno miasteczka </a:t>
            </a:r>
            <a:r>
              <a:rPr lang="pl-PL" sz="8800" b="1" dirty="0" err="1" smtClean="0">
                <a:latin typeface="+mj-lt"/>
                <a:cs typeface="Times New Roman" pitchFamily="18" charset="0"/>
              </a:rPr>
              <a:t>Lindau</a:t>
            </a:r>
            <a:r>
              <a:rPr lang="pl-PL" sz="8800" b="1" dirty="0" smtClean="0">
                <a:latin typeface="+mj-lt"/>
                <a:cs typeface="Times New Roman" pitchFamily="18" charset="0"/>
              </a:rPr>
              <a:t>, w którym akurat odbywało się </a:t>
            </a:r>
            <a:r>
              <a:rPr lang="pl-PL" sz="8800" b="1" dirty="0">
                <a:latin typeface="+mj-lt"/>
                <a:cs typeface="Times New Roman" pitchFamily="18" charset="0"/>
              </a:rPr>
              <a:t> 69 spotkanie laureatów Nagrody </a:t>
            </a:r>
            <a:r>
              <a:rPr lang="pl-PL" sz="8800" b="1" dirty="0" smtClean="0">
                <a:latin typeface="+mj-lt"/>
                <a:cs typeface="Times New Roman" pitchFamily="18" charset="0"/>
              </a:rPr>
              <a:t>Nobla, jak i sąsiedniej </a:t>
            </a:r>
            <a:r>
              <a:rPr lang="pl-PL" sz="8800" b="1" dirty="0" err="1" smtClean="0">
                <a:latin typeface="+mj-lt"/>
                <a:cs typeface="Times New Roman" pitchFamily="18" charset="0"/>
              </a:rPr>
              <a:t>Bregencji</a:t>
            </a:r>
            <a:r>
              <a:rPr lang="pl-PL" sz="8800" b="1" dirty="0" smtClean="0">
                <a:latin typeface="+mj-lt"/>
                <a:cs typeface="Times New Roman" pitchFamily="18" charset="0"/>
              </a:rPr>
              <a:t> </a:t>
            </a:r>
            <a:r>
              <a:rPr lang="pl-PL" sz="8800" b="1" dirty="0">
                <a:latin typeface="+mj-lt"/>
                <a:cs typeface="Times New Roman" pitchFamily="18" charset="0"/>
              </a:rPr>
              <a:t>(Austria</a:t>
            </a:r>
            <a:r>
              <a:rPr lang="pl-PL" sz="8800" b="1" dirty="0" smtClean="0">
                <a:latin typeface="+mj-lt"/>
                <a:cs typeface="Times New Roman" pitchFamily="18" charset="0"/>
              </a:rPr>
              <a:t>) oraz </a:t>
            </a:r>
            <a:r>
              <a:rPr lang="pl-PL" sz="8800" b="1" dirty="0">
                <a:latin typeface="+mj-lt"/>
                <a:cs typeface="Times New Roman" pitchFamily="18" charset="0"/>
              </a:rPr>
              <a:t>J</a:t>
            </a:r>
            <a:r>
              <a:rPr lang="pl-PL" sz="8800" b="1" dirty="0" smtClean="0">
                <a:latin typeface="+mj-lt"/>
                <a:cs typeface="Times New Roman" pitchFamily="18" charset="0"/>
              </a:rPr>
              <a:t>eziora Bodeńskiego</a:t>
            </a:r>
            <a:r>
              <a:rPr lang="pl-PL" sz="8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 smtClean="0"/>
              <a:t>MOBILNOŚĆ PIĄTA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b="1" dirty="0" smtClean="0"/>
              <a:t>Kurs metodyczny w Niemczech</a:t>
            </a:r>
            <a:br>
              <a:rPr lang="pl-PL" sz="2200" b="1" dirty="0" smtClean="0"/>
            </a:br>
            <a:r>
              <a:rPr lang="pl-PL" sz="2200" b="1" dirty="0" smtClean="0"/>
              <a:t>Andrzej Lewandowski</a:t>
            </a:r>
            <a:endParaRPr lang="pl-PL" sz="2200" dirty="0"/>
          </a:p>
        </p:txBody>
      </p:sp>
    </p:spTree>
  </p:cSld>
  <p:clrMapOvr>
    <a:masterClrMapping/>
  </p:clrMapOvr>
  <p:transition spd="slow" advClick="0" advTm="3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1309" y="188640"/>
            <a:ext cx="6016667" cy="3384376"/>
          </a:xfrm>
          <a:prstGeom prst="rect">
            <a:avLst/>
          </a:prstGeom>
        </p:spPr>
      </p:pic>
      <p:pic>
        <p:nvPicPr>
          <p:cNvPr id="3" name="Obraz 2" descr="L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5292080" cy="2976795"/>
          </a:xfrm>
          <a:prstGeom prst="rect">
            <a:avLst/>
          </a:prstGeom>
        </p:spPr>
      </p:pic>
      <p:pic>
        <p:nvPicPr>
          <p:cNvPr id="5" name="Obraz 4" descr="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789040"/>
            <a:ext cx="4736525" cy="2664296"/>
          </a:xfrm>
          <a:prstGeom prst="rect">
            <a:avLst/>
          </a:prstGeom>
        </p:spPr>
      </p:pic>
      <p:pic>
        <p:nvPicPr>
          <p:cNvPr id="6" name="Obraz 5" descr="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88640"/>
            <a:ext cx="2387001" cy="4237279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36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000" b="1" dirty="0" smtClean="0">
                <a:latin typeface="+mj-lt"/>
                <a:cs typeface="Times New Roman" pitchFamily="18" charset="0"/>
              </a:rPr>
              <a:t>Po </a:t>
            </a:r>
            <a:r>
              <a:rPr lang="pl-PL" sz="2000" b="1" dirty="0">
                <a:latin typeface="+mj-lt"/>
                <a:cs typeface="Times New Roman" pitchFamily="18" charset="0"/>
              </a:rPr>
              <a:t>powrocie z mobilności na </a:t>
            </a:r>
            <a:r>
              <a:rPr lang="pl-PL" sz="2000" b="1" dirty="0" smtClean="0">
                <a:latin typeface="+mj-lt"/>
                <a:cs typeface="Times New Roman" pitchFamily="18" charset="0"/>
              </a:rPr>
              <a:t>Malcie panie Sztanga i </a:t>
            </a:r>
            <a:r>
              <a:rPr lang="pl-PL" sz="2000" b="1" dirty="0" err="1" smtClean="0">
                <a:latin typeface="+mj-lt"/>
                <a:cs typeface="Times New Roman" pitchFamily="18" charset="0"/>
              </a:rPr>
              <a:t>Połońska</a:t>
            </a:r>
            <a:r>
              <a:rPr lang="pl-PL" sz="2000" b="1" dirty="0" smtClean="0">
                <a:latin typeface="+mj-lt"/>
                <a:cs typeface="Times New Roman" pitchFamily="18" charset="0"/>
              </a:rPr>
              <a:t> przygotowały </a:t>
            </a:r>
            <a:r>
              <a:rPr lang="pl-PL" sz="2000" b="1" dirty="0">
                <a:latin typeface="+mj-lt"/>
                <a:cs typeface="Times New Roman" pitchFamily="18" charset="0"/>
              </a:rPr>
              <a:t>prezentację o tym kraju i </a:t>
            </a:r>
            <a:r>
              <a:rPr lang="pl-PL" sz="2000" b="1" dirty="0" smtClean="0">
                <a:latin typeface="+mj-lt"/>
                <a:cs typeface="Times New Roman" pitchFamily="18" charset="0"/>
              </a:rPr>
              <a:t>przedstawiły </a:t>
            </a:r>
            <a:r>
              <a:rPr lang="pl-PL" sz="2000" b="1" dirty="0">
                <a:latin typeface="+mj-lt"/>
                <a:cs typeface="Times New Roman" pitchFamily="18" charset="0"/>
              </a:rPr>
              <a:t>ją w wybranych klasach w ramach godziny z wychowawcą. </a:t>
            </a:r>
            <a:r>
              <a:rPr lang="pl-PL" sz="2000" b="1" dirty="0" smtClean="0">
                <a:latin typeface="+mj-lt"/>
                <a:cs typeface="Times New Roman" pitchFamily="18" charset="0"/>
              </a:rPr>
              <a:t>Chciały </a:t>
            </a:r>
            <a:r>
              <a:rPr lang="pl-PL" sz="2000" b="1" dirty="0">
                <a:latin typeface="+mj-lt"/>
                <a:cs typeface="Times New Roman" pitchFamily="18" charset="0"/>
              </a:rPr>
              <a:t>podzielić się z młodzieżą zdobytą wiedzą na temat samej Malty, </a:t>
            </a:r>
            <a:r>
              <a:rPr lang="pl-PL" sz="2000" b="1" dirty="0" smtClean="0">
                <a:latin typeface="+mj-lt"/>
                <a:cs typeface="Times New Roman" pitchFamily="18" charset="0"/>
              </a:rPr>
              <a:t>jak i </a:t>
            </a:r>
            <a:r>
              <a:rPr lang="pl-PL" sz="2000" b="1" dirty="0">
                <a:latin typeface="+mj-lt"/>
                <a:cs typeface="Times New Roman" pitchFamily="18" charset="0"/>
              </a:rPr>
              <a:t>programu Erasmus. A ponadto przekazać własne doświadczenia zdobyte w trakcie trwania mobilności na temat uczenia się języka angielskiego, jego celowości i przydatności. Spotkania odbywały się w bardzo miłej atmosferze i przy dużym zaangażowaniu ze strony uczniów. Okazało się, że nie wiele wiedzieli na temat Malty, a przekazane informacje bardzo wszystkich zainteresowały. Świadczą o tym wpisy w ankiecie przeprowadzonej po spotkaniu.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DZIELENIE SIĘ WIEDZĄ I DOŚWIADCZENIEM</a:t>
            </a:r>
            <a:endParaRPr lang="pl-PL" sz="2200" b="1" dirty="0"/>
          </a:p>
        </p:txBody>
      </p:sp>
      <p:pic>
        <p:nvPicPr>
          <p:cNvPr id="4" name="Obraz 3" descr="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21088"/>
            <a:ext cx="3227851" cy="2420888"/>
          </a:xfrm>
          <a:prstGeom prst="rect">
            <a:avLst/>
          </a:prstGeom>
        </p:spPr>
      </p:pic>
      <p:pic>
        <p:nvPicPr>
          <p:cNvPr id="5" name="Obraz 4" descr="s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933056"/>
            <a:ext cx="3593976" cy="2695482"/>
          </a:xfrm>
          <a:prstGeom prst="rect">
            <a:avLst/>
          </a:prstGeom>
        </p:spPr>
      </p:pic>
    </p:spTree>
  </p:cSld>
  <p:clrMapOvr>
    <a:masterClrMapping/>
  </p:clrMapOvr>
  <p:transition spd="slow" advClick="0" advTm="25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962128" cy="3721596"/>
          </a:xfrm>
          <a:prstGeom prst="rect">
            <a:avLst/>
          </a:prstGeom>
        </p:spPr>
      </p:pic>
      <p:pic>
        <p:nvPicPr>
          <p:cNvPr id="4" name="Obraz 3" descr="s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744924"/>
            <a:ext cx="5184576" cy="3888432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800534" cy="3600400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 smtClean="0">
                <a:cs typeface="Times New Roman" pitchFamily="18" charset="0"/>
              </a:rPr>
              <a:t>Panie Sztanga i </a:t>
            </a:r>
            <a:r>
              <a:rPr lang="pl-PL" sz="2200" b="1" dirty="0" err="1" smtClean="0">
                <a:cs typeface="Times New Roman" pitchFamily="18" charset="0"/>
              </a:rPr>
              <a:t>Połońska</a:t>
            </a:r>
            <a:r>
              <a:rPr lang="pl-PL" sz="2200" b="1" dirty="0" smtClean="0">
                <a:cs typeface="Times New Roman" pitchFamily="18" charset="0"/>
              </a:rPr>
              <a:t> przeprowadziły wśród uczniów szkoły, </a:t>
            </a:r>
            <a:br>
              <a:rPr lang="pl-PL" sz="2200" b="1" dirty="0" smtClean="0">
                <a:cs typeface="Times New Roman" pitchFamily="18" charset="0"/>
              </a:rPr>
            </a:br>
            <a:r>
              <a:rPr lang="pl-PL" sz="2200" b="1" dirty="0" smtClean="0">
                <a:cs typeface="Times New Roman" pitchFamily="18" charset="0"/>
              </a:rPr>
              <a:t>także konkurs wiedzy o Malcie. </a:t>
            </a:r>
            <a:endParaRPr lang="pl-PL" sz="2200" b="1" dirty="0">
              <a:cs typeface="Times New Roman" pitchFamily="18" charset="0"/>
            </a:endParaRPr>
          </a:p>
        </p:txBody>
      </p:sp>
      <p:pic>
        <p:nvPicPr>
          <p:cNvPr id="9" name="Obraz 8" descr="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511277" cy="4681703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556791"/>
            <a:ext cx="4224469" cy="316835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 smtClean="0"/>
              <a:t>Panie Podolak i Sawińska-Majer</a:t>
            </a:r>
            <a:r>
              <a:rPr lang="pl-PL" sz="2200" b="1" dirty="0" smtClean="0">
                <a:cs typeface="Times New Roman" pitchFamily="18" charset="0"/>
              </a:rPr>
              <a:t> przeprowadziły wśród uczniów szkoły konkurs wiedzy o</a:t>
            </a:r>
            <a:r>
              <a:rPr lang="pl-PL" sz="2200" b="1" dirty="0" smtClean="0"/>
              <a:t>  Irlandii</a:t>
            </a:r>
            <a:endParaRPr lang="pl-PL" sz="2200" b="1" dirty="0"/>
          </a:p>
        </p:txBody>
      </p:sp>
      <p:pic>
        <p:nvPicPr>
          <p:cNvPr id="5" name="Obraz 4" descr="k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068960"/>
            <a:ext cx="4608512" cy="345638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200" b="1" dirty="0" smtClean="0">
                <a:latin typeface="+mj-lt"/>
                <a:cs typeface="Times New Roman" pitchFamily="18" charset="0"/>
              </a:rPr>
              <a:t>15 </a:t>
            </a:r>
            <a:r>
              <a:rPr lang="pl-PL" sz="2200" b="1" dirty="0">
                <a:latin typeface="+mj-lt"/>
                <a:cs typeface="Times New Roman" pitchFamily="18" charset="0"/>
              </a:rPr>
              <a:t>marca w naszej szkole zrobiło się zielono, a to za sprawą obchodów dnia Św. </a:t>
            </a:r>
            <a:r>
              <a:rPr lang="pl-PL" sz="2200" b="1" dirty="0" smtClean="0">
                <a:latin typeface="+mj-lt"/>
                <a:cs typeface="Times New Roman" pitchFamily="18" charset="0"/>
              </a:rPr>
              <a:t>Patryka. Z </a:t>
            </a:r>
            <a:r>
              <a:rPr lang="pl-PL" sz="2200" b="1" dirty="0">
                <a:latin typeface="+mj-lt"/>
                <a:cs typeface="Times New Roman" pitchFamily="18" charset="0"/>
              </a:rPr>
              <a:t>tej okazji uczniowie mieli możliwość sprawdzenia swojej wiedzy w szkolnym </a:t>
            </a:r>
            <a:r>
              <a:rPr lang="pl-PL" sz="2200" b="1" dirty="0" smtClean="0">
                <a:latin typeface="+mj-lt"/>
                <a:cs typeface="Times New Roman" pitchFamily="18" charset="0"/>
              </a:rPr>
              <a:t>quizie dotyczącym </a:t>
            </a:r>
            <a:r>
              <a:rPr lang="pl-PL" sz="2200" b="1" dirty="0">
                <a:latin typeface="+mj-lt"/>
                <a:cs typeface="Times New Roman" pitchFamily="18" charset="0"/>
              </a:rPr>
              <a:t>Irlandii i Św. Patryka</a:t>
            </a:r>
            <a:r>
              <a:rPr lang="pl-PL" b="1" dirty="0">
                <a:latin typeface="+mj-lt"/>
              </a:rPr>
              <a:t>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 smtClean="0">
                <a:cs typeface="Aharoni" pitchFamily="2" charset="-79"/>
              </a:rPr>
              <a:t>Zorganizowano w szkole </a:t>
            </a:r>
            <a:r>
              <a:rPr lang="pl-PL" sz="2400" b="1" dirty="0">
                <a:cs typeface="Aharoni" pitchFamily="2" charset="-79"/>
              </a:rPr>
              <a:t>Happy St. </a:t>
            </a:r>
            <a:r>
              <a:rPr lang="pl-PL" sz="2400" b="1" dirty="0" err="1">
                <a:cs typeface="Aharoni" pitchFamily="2" charset="-79"/>
              </a:rPr>
              <a:t>Patrick’s</a:t>
            </a:r>
            <a:r>
              <a:rPr lang="pl-PL" sz="2400" b="1" dirty="0">
                <a:cs typeface="Aharoni" pitchFamily="2" charset="-79"/>
              </a:rPr>
              <a:t> </a:t>
            </a:r>
            <a:r>
              <a:rPr lang="pl-PL" sz="2400" b="1" dirty="0" smtClean="0">
                <a:cs typeface="Aharoni" pitchFamily="2" charset="-79"/>
              </a:rPr>
              <a:t>Day!</a:t>
            </a:r>
            <a:endParaRPr lang="pl-PL" sz="2200" b="1" dirty="0">
              <a:cs typeface="Aharoni" pitchFamily="2" charset="-79"/>
            </a:endParaRPr>
          </a:p>
        </p:txBody>
      </p:sp>
      <p:pic>
        <p:nvPicPr>
          <p:cNvPr id="4" name="Obraz 3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996952"/>
            <a:ext cx="2502024" cy="3336032"/>
          </a:xfrm>
          <a:prstGeom prst="rect">
            <a:avLst/>
          </a:prstGeom>
        </p:spPr>
      </p:pic>
      <p:pic>
        <p:nvPicPr>
          <p:cNvPr id="5" name="Obraz 4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212976"/>
            <a:ext cx="2381622" cy="3140601"/>
          </a:xfrm>
          <a:prstGeom prst="rect">
            <a:avLst/>
          </a:prstGeom>
        </p:spPr>
      </p:pic>
      <p:pic>
        <p:nvPicPr>
          <p:cNvPr id="6" name="Obraz 5" descr="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56992"/>
            <a:ext cx="2376264" cy="3168352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3"/>
            <a:ext cx="3744416" cy="280831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DZIELENIE SIĘ DOŚWIADCZENIEM NA RADZIE PEDAGOGICZNEJ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942946"/>
            <a:ext cx="4860032" cy="364502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l-PL" sz="5000" dirty="0" smtClean="0"/>
              <a:t>	</a:t>
            </a:r>
            <a:r>
              <a:rPr lang="pl-PL" sz="5000" b="1" dirty="0" smtClean="0">
                <a:latin typeface="+mj-lt"/>
                <a:cs typeface="Times New Roman" pitchFamily="18" charset="0"/>
              </a:rPr>
              <a:t>Nasz </a:t>
            </a:r>
            <a:r>
              <a:rPr lang="pl-PL" sz="5000" b="1" dirty="0">
                <a:latin typeface="+mj-lt"/>
                <a:cs typeface="Times New Roman" pitchFamily="18" charset="0"/>
              </a:rPr>
              <a:t>program: „Szkoła Europejska. Rozwój – twoja przyszłość” otrzymał dotację w wysokości 18 112,00 €.</a:t>
            </a:r>
          </a:p>
          <a:p>
            <a:pPr>
              <a:buNone/>
            </a:pPr>
            <a:r>
              <a:rPr lang="pl-PL" sz="5000" b="1" dirty="0" smtClean="0">
                <a:latin typeface="+mj-lt"/>
                <a:cs typeface="Times New Roman" pitchFamily="18" charset="0"/>
              </a:rPr>
              <a:t>	W </a:t>
            </a:r>
            <a:r>
              <a:rPr lang="pl-PL" sz="5000" b="1" dirty="0">
                <a:latin typeface="+mj-lt"/>
                <a:cs typeface="Times New Roman" pitchFamily="18" charset="0"/>
              </a:rPr>
              <a:t>ramach tego projektu nauczyciele naszej szkoły </a:t>
            </a:r>
            <a:r>
              <a:rPr lang="pl-PL" sz="5000" b="1" dirty="0" smtClean="0">
                <a:latin typeface="+mj-lt"/>
                <a:cs typeface="Times New Roman" pitchFamily="18" charset="0"/>
              </a:rPr>
              <a:t>wyjechali </a:t>
            </a:r>
            <a:r>
              <a:rPr lang="pl-PL" sz="5000" b="1" dirty="0">
                <a:latin typeface="+mj-lt"/>
                <a:cs typeface="Times New Roman" pitchFamily="18" charset="0"/>
              </a:rPr>
              <a:t>na szkolenia językowe i metodyczne.</a:t>
            </a:r>
            <a:br>
              <a:rPr lang="pl-PL" sz="5000" b="1" dirty="0">
                <a:latin typeface="+mj-lt"/>
                <a:cs typeface="Times New Roman" pitchFamily="18" charset="0"/>
              </a:rPr>
            </a:br>
            <a:r>
              <a:rPr lang="pl-PL" sz="5000" b="1" dirty="0">
                <a:latin typeface="+mj-lt"/>
                <a:cs typeface="Times New Roman" pitchFamily="18" charset="0"/>
              </a:rPr>
              <a:t>- Iwona Tyburska – szkolenie metodyczne z języka angielskiego na Malcie</a:t>
            </a:r>
          </a:p>
          <a:p>
            <a:r>
              <a:rPr lang="pl-PL" sz="5000" b="1" dirty="0">
                <a:latin typeface="+mj-lt"/>
                <a:cs typeface="Times New Roman" pitchFamily="18" charset="0"/>
              </a:rPr>
              <a:t>- Joanna </a:t>
            </a:r>
            <a:r>
              <a:rPr lang="pl-PL" sz="5000" b="1" dirty="0" err="1">
                <a:latin typeface="+mj-lt"/>
                <a:cs typeface="Times New Roman" pitchFamily="18" charset="0"/>
              </a:rPr>
              <a:t>Sawińska–Majer</a:t>
            </a:r>
            <a:r>
              <a:rPr lang="pl-PL" sz="5000" b="1" dirty="0">
                <a:latin typeface="+mj-lt"/>
                <a:cs typeface="Times New Roman" pitchFamily="18" charset="0"/>
              </a:rPr>
              <a:t> – szkolenie językowe z języka angielskiego w Irlandii</a:t>
            </a:r>
          </a:p>
          <a:p>
            <a:r>
              <a:rPr lang="pl-PL" sz="5000" b="1" dirty="0">
                <a:latin typeface="+mj-lt"/>
                <a:cs typeface="Times New Roman" pitchFamily="18" charset="0"/>
              </a:rPr>
              <a:t>- Edyta Podolak - szkolenie językowe z języka angielskiego w Irlandii</a:t>
            </a:r>
          </a:p>
          <a:p>
            <a:r>
              <a:rPr lang="pl-PL" sz="5000" b="1" dirty="0">
                <a:latin typeface="+mj-lt"/>
                <a:cs typeface="Times New Roman" pitchFamily="18" charset="0"/>
              </a:rPr>
              <a:t>- Katarzyna Zając - szkolenie językowe z języka angielskiego na Malcie</a:t>
            </a:r>
          </a:p>
          <a:p>
            <a:r>
              <a:rPr lang="pl-PL" sz="5000" b="1" dirty="0">
                <a:latin typeface="+mj-lt"/>
                <a:cs typeface="Times New Roman" pitchFamily="18" charset="0"/>
              </a:rPr>
              <a:t>- Grażyna Sztanga – szkolenie językowe z języka angielskiego na Malcie</a:t>
            </a:r>
          </a:p>
          <a:p>
            <a:r>
              <a:rPr lang="pl-PL" sz="5000" b="1" dirty="0">
                <a:latin typeface="+mj-lt"/>
                <a:cs typeface="Times New Roman" pitchFamily="18" charset="0"/>
              </a:rPr>
              <a:t>- Bartosz Biały – szkolenie językowe z języka angielskiego w Wielkiej Brytanii</a:t>
            </a:r>
          </a:p>
          <a:p>
            <a:r>
              <a:rPr lang="pl-PL" sz="5000" b="1" dirty="0">
                <a:latin typeface="+mj-lt"/>
                <a:cs typeface="Times New Roman" pitchFamily="18" charset="0"/>
              </a:rPr>
              <a:t>- Andrzej Lewandowski – szkolenie metodyczne z języka niemieckiego w Niemczech.</a:t>
            </a:r>
          </a:p>
          <a:p>
            <a:pPr>
              <a:buNone/>
            </a:pPr>
            <a:r>
              <a:rPr lang="pl-PL" sz="5000" b="1" dirty="0" smtClean="0">
                <a:latin typeface="+mj-lt"/>
                <a:cs typeface="Times New Roman" pitchFamily="18" charset="0"/>
              </a:rPr>
              <a:t>	Projekt </a:t>
            </a:r>
            <a:r>
              <a:rPr lang="pl-PL" sz="5000" b="1" dirty="0">
                <a:latin typeface="+mj-lt"/>
                <a:cs typeface="Times New Roman" pitchFamily="18" charset="0"/>
              </a:rPr>
              <a:t>będziemy realizować do 04.2020 roku.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EU_flag-Erasmus_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7" y="188640"/>
            <a:ext cx="4392487" cy="1254676"/>
          </a:xfrm>
          <a:prstGeom prst="rect">
            <a:avLst/>
          </a:prstGeom>
        </p:spPr>
      </p:pic>
    </p:spTree>
  </p:cSld>
  <p:clrMapOvr>
    <a:masterClrMapping/>
  </p:clrMapOvr>
  <p:transition spd="slow" advClick="0" advTm="2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b="1" dirty="0" smtClean="0">
                <a:latin typeface="+mj-lt"/>
                <a:cs typeface="Times New Roman" pitchFamily="18" charset="0"/>
              </a:rPr>
              <a:t>06 - </a:t>
            </a:r>
            <a:r>
              <a:rPr lang="pl-PL" sz="2400" b="1" dirty="0">
                <a:latin typeface="+mj-lt"/>
                <a:cs typeface="Times New Roman" pitchFamily="18" charset="0"/>
              </a:rPr>
              <a:t>12 </a:t>
            </a:r>
            <a:r>
              <a:rPr lang="pl-PL" sz="2400" b="1" dirty="0" smtClean="0">
                <a:latin typeface="+mj-lt"/>
                <a:cs typeface="Times New Roman" pitchFamily="18" charset="0"/>
              </a:rPr>
              <a:t>sierpnia 2018r. pani Tyburska uczestniczyła </a:t>
            </a:r>
            <a:r>
              <a:rPr lang="pl-PL" sz="2400" b="1" dirty="0">
                <a:latin typeface="+mj-lt"/>
                <a:cs typeface="Times New Roman" pitchFamily="18" charset="0"/>
              </a:rPr>
              <a:t>w kursie metodycznym </a:t>
            </a:r>
            <a:r>
              <a:rPr lang="pl-PL" sz="2400" b="1" dirty="0" err="1">
                <a:latin typeface="+mj-lt"/>
                <a:cs typeface="Times New Roman" pitchFamily="18" charset="0"/>
              </a:rPr>
              <a:t>Creative</a:t>
            </a:r>
            <a:r>
              <a:rPr lang="pl-PL" sz="2400" b="1" dirty="0">
                <a:latin typeface="+mj-lt"/>
                <a:cs typeface="Times New Roman" pitchFamily="18" charset="0"/>
              </a:rPr>
              <a:t> </a:t>
            </a:r>
            <a:r>
              <a:rPr lang="pl-PL" sz="2400" b="1" dirty="0" err="1">
                <a:latin typeface="+mj-lt"/>
                <a:cs typeface="Times New Roman" pitchFamily="18" charset="0"/>
              </a:rPr>
              <a:t>Use</a:t>
            </a:r>
            <a:r>
              <a:rPr lang="pl-PL" sz="2400" b="1" dirty="0">
                <a:latin typeface="+mj-lt"/>
                <a:cs typeface="Times New Roman" pitchFamily="18" charset="0"/>
              </a:rPr>
              <a:t> of Technology </a:t>
            </a:r>
            <a:r>
              <a:rPr lang="pl-PL" sz="2400" b="1" dirty="0" err="1">
                <a:latin typeface="+mj-lt"/>
                <a:cs typeface="Times New Roman" pitchFamily="18" charset="0"/>
              </a:rPr>
              <a:t>in</a:t>
            </a:r>
            <a:r>
              <a:rPr lang="pl-PL" sz="2400" b="1" dirty="0">
                <a:latin typeface="+mj-lt"/>
                <a:cs typeface="Times New Roman" pitchFamily="18" charset="0"/>
              </a:rPr>
              <a:t> </a:t>
            </a:r>
            <a:r>
              <a:rPr lang="pl-PL" sz="2400" b="1" dirty="0" err="1">
                <a:latin typeface="+mj-lt"/>
                <a:cs typeface="Times New Roman" pitchFamily="18" charset="0"/>
              </a:rPr>
              <a:t>the</a:t>
            </a:r>
            <a:r>
              <a:rPr lang="pl-PL" sz="2400" b="1" dirty="0">
                <a:latin typeface="+mj-lt"/>
                <a:cs typeface="Times New Roman" pitchFamily="18" charset="0"/>
              </a:rPr>
              <a:t> </a:t>
            </a:r>
            <a:r>
              <a:rPr lang="pl-PL" sz="2400" b="1" dirty="0" err="1" smtClean="0">
                <a:latin typeface="+mj-lt"/>
                <a:cs typeface="Times New Roman" pitchFamily="18" charset="0"/>
              </a:rPr>
              <a:t>Classroom</a:t>
            </a:r>
            <a:r>
              <a:rPr lang="pl-PL" sz="2400" b="1" dirty="0" smtClean="0">
                <a:latin typeface="+mj-lt"/>
                <a:cs typeface="Times New Roman" pitchFamily="18" charset="0"/>
              </a:rPr>
              <a:t>. Zajęcia </a:t>
            </a:r>
            <a:r>
              <a:rPr lang="pl-PL" sz="2400" b="1" dirty="0">
                <a:latin typeface="+mj-lt"/>
                <a:cs typeface="Times New Roman" pitchFamily="18" charset="0"/>
              </a:rPr>
              <a:t>były prowadzone przez Brytyjczyka Chrisa </a:t>
            </a:r>
            <a:r>
              <a:rPr lang="pl-PL" sz="2400" b="1" dirty="0" err="1">
                <a:latin typeface="+mj-lt"/>
                <a:cs typeface="Times New Roman" pitchFamily="18" charset="0"/>
              </a:rPr>
              <a:t>Reece</a:t>
            </a:r>
            <a:r>
              <a:rPr lang="pl-PL" sz="2400" b="1" dirty="0">
                <a:latin typeface="+mj-lt"/>
                <a:cs typeface="Times New Roman" pitchFamily="18" charset="0"/>
              </a:rPr>
              <a:t>, a uczestniczyło w nim 10 nauczycieli, właściwie nauczycielek, z czterech krajów europejskich. Zajęcia, poświęcone wykorzystywaniu nowoczesnych technologii, a przede wszystkim tablicy interaktywnej na lekcjach, odbywały się w murach szkoły </a:t>
            </a:r>
            <a:r>
              <a:rPr lang="pl-PL" sz="2400" b="1" dirty="0" err="1">
                <a:latin typeface="+mj-lt"/>
                <a:cs typeface="Times New Roman" pitchFamily="18" charset="0"/>
              </a:rPr>
              <a:t>Alpha</a:t>
            </a:r>
            <a:r>
              <a:rPr lang="pl-PL" sz="2400" b="1" dirty="0">
                <a:latin typeface="+mj-lt"/>
                <a:cs typeface="Times New Roman" pitchFamily="18" charset="0"/>
              </a:rPr>
              <a:t> </a:t>
            </a:r>
            <a:r>
              <a:rPr lang="pl-PL" sz="2400" b="1" dirty="0" err="1">
                <a:latin typeface="+mj-lt"/>
                <a:cs typeface="Times New Roman" pitchFamily="18" charset="0"/>
              </a:rPr>
              <a:t>School</a:t>
            </a:r>
            <a:r>
              <a:rPr lang="pl-PL" sz="2400" b="1" dirty="0">
                <a:latin typeface="+mj-lt"/>
                <a:cs typeface="Times New Roman" pitchFamily="18" charset="0"/>
              </a:rPr>
              <a:t> of </a:t>
            </a:r>
            <a:r>
              <a:rPr lang="pl-PL" sz="2400" b="1" dirty="0" err="1">
                <a:latin typeface="+mj-lt"/>
                <a:cs typeface="Times New Roman" pitchFamily="18" charset="0"/>
              </a:rPr>
              <a:t>English</a:t>
            </a:r>
            <a:r>
              <a:rPr lang="pl-PL" sz="2400" b="1" dirty="0">
                <a:latin typeface="+mj-lt"/>
                <a:cs typeface="Times New Roman" pitchFamily="18" charset="0"/>
              </a:rPr>
              <a:t> w urokliwym zakątku Malty, </a:t>
            </a:r>
            <a:r>
              <a:rPr lang="pl-PL" sz="2400" b="1" dirty="0" smtClean="0">
                <a:latin typeface="+mj-lt"/>
                <a:cs typeface="Times New Roman" pitchFamily="18" charset="0"/>
              </a:rPr>
              <a:t>zwanym </a:t>
            </a:r>
            <a:r>
              <a:rPr lang="pl-PL" sz="2400" b="1" dirty="0" err="1">
                <a:latin typeface="+mj-lt"/>
                <a:cs typeface="Times New Roman" pitchFamily="18" charset="0"/>
              </a:rPr>
              <a:t>StPaul’s</a:t>
            </a:r>
            <a:r>
              <a:rPr lang="pl-PL" sz="2400" b="1" dirty="0">
                <a:latin typeface="+mj-lt"/>
                <a:cs typeface="Times New Roman" pitchFamily="18" charset="0"/>
              </a:rPr>
              <a:t> Bay. </a:t>
            </a:r>
            <a:r>
              <a:rPr lang="pl-PL" sz="2400" b="1" dirty="0" smtClean="0">
                <a:latin typeface="+mj-lt"/>
                <a:cs typeface="Times New Roman" pitchFamily="18" charset="0"/>
              </a:rPr>
              <a:t> Zajęcia </a:t>
            </a:r>
            <a:r>
              <a:rPr lang="pl-PL" sz="2400" b="1" dirty="0">
                <a:latin typeface="+mj-lt"/>
                <a:cs typeface="Times New Roman" pitchFamily="18" charset="0"/>
              </a:rPr>
              <a:t>były wymagające, ale ciekawe, prowadzący bardzo przyjazny i wyrozumiały, a okoliczności przyrody niezwykle malownicze </a:t>
            </a:r>
            <a:r>
              <a:rPr lang="pl-PL" sz="2400" b="1" dirty="0" smtClean="0">
                <a:latin typeface="+mj-lt"/>
                <a:cs typeface="Times New Roman" pitchFamily="18" charset="0"/>
              </a:rPr>
              <a:t>.  Po zajęciach p. Tyburska zwiedziła </a:t>
            </a:r>
            <a:r>
              <a:rPr lang="pl-PL" sz="2400" b="1" dirty="0">
                <a:latin typeface="+mj-lt"/>
                <a:cs typeface="Times New Roman" pitchFamily="18" charset="0"/>
              </a:rPr>
              <a:t>stolicę Malty </a:t>
            </a:r>
            <a:r>
              <a:rPr lang="pl-PL" sz="2400" b="1" dirty="0" err="1">
                <a:latin typeface="+mj-lt"/>
                <a:cs typeface="Times New Roman" pitchFamily="18" charset="0"/>
              </a:rPr>
              <a:t>Valettę</a:t>
            </a:r>
            <a:r>
              <a:rPr lang="pl-PL" sz="2400" b="1" dirty="0">
                <a:latin typeface="+mj-lt"/>
                <a:cs typeface="Times New Roman" pitchFamily="18" charset="0"/>
              </a:rPr>
              <a:t>, starożytną stolicę Mdinę oraz </a:t>
            </a:r>
            <a:r>
              <a:rPr lang="pl-PL" sz="2400" b="1" dirty="0" smtClean="0">
                <a:latin typeface="+mj-lt"/>
                <a:cs typeface="Times New Roman" pitchFamily="18" charset="0"/>
              </a:rPr>
              <a:t>wybrała </a:t>
            </a:r>
            <a:r>
              <a:rPr lang="pl-PL" sz="2400" b="1" dirty="0">
                <a:latin typeface="+mj-lt"/>
                <a:cs typeface="Times New Roman" pitchFamily="18" charset="0"/>
              </a:rPr>
              <a:t>się na rejs na wyspę Gozo i do Błękitnej Laguny.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354162"/>
          </a:xfrm>
        </p:spPr>
        <p:txBody>
          <a:bodyPr>
            <a:normAutofit/>
          </a:bodyPr>
          <a:lstStyle/>
          <a:p>
            <a:r>
              <a:rPr lang="pl-PL" sz="2200" b="1" dirty="0" smtClean="0"/>
              <a:t>MOBILNOŚĆ </a:t>
            </a:r>
            <a:r>
              <a:rPr lang="pl-PL" sz="2200" b="1" dirty="0"/>
              <a:t>PIERWSZA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b="1" dirty="0" smtClean="0"/>
              <a:t>Kurs </a:t>
            </a:r>
            <a:r>
              <a:rPr lang="pl-PL" sz="2200" b="1" dirty="0"/>
              <a:t>metodyczny </a:t>
            </a:r>
            <a:r>
              <a:rPr lang="pl-PL" sz="2200" b="1" dirty="0" smtClean="0"/>
              <a:t>na Malcie</a:t>
            </a:r>
            <a:br>
              <a:rPr lang="pl-PL" sz="2200" b="1" dirty="0" smtClean="0"/>
            </a:br>
            <a:r>
              <a:rPr lang="pl-PL" sz="2200" b="1" dirty="0" smtClean="0"/>
              <a:t>Iwona Tyburska</a:t>
            </a:r>
            <a:endParaRPr lang="pl-PL" sz="2200" dirty="0"/>
          </a:p>
        </p:txBody>
      </p:sp>
    </p:spTree>
  </p:cSld>
  <p:clrMapOvr>
    <a:masterClrMapping/>
  </p:clrMapOvr>
  <p:transition spd="slow" advClick="0" advTm="3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w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3096344" cy="3096344"/>
          </a:xfrm>
          <a:prstGeom prst="rect">
            <a:avLst/>
          </a:prstGeom>
        </p:spPr>
      </p:pic>
      <p:pic>
        <p:nvPicPr>
          <p:cNvPr id="3" name="Obraz 2" descr="P1130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0648"/>
            <a:ext cx="3251200" cy="2169160"/>
          </a:xfrm>
          <a:prstGeom prst="rect">
            <a:avLst/>
          </a:prstGeom>
        </p:spPr>
      </p:pic>
      <p:pic>
        <p:nvPicPr>
          <p:cNvPr id="4" name="Obraz 3" descr="P11308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348880"/>
            <a:ext cx="2777728" cy="4166592"/>
          </a:xfrm>
          <a:prstGeom prst="rect">
            <a:avLst/>
          </a:prstGeom>
        </p:spPr>
      </p:pic>
      <p:pic>
        <p:nvPicPr>
          <p:cNvPr id="5" name="Obraz 4" descr="P11309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5" y="3212976"/>
            <a:ext cx="4762188" cy="317727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+mj-lt"/>
                <a:cs typeface="Times New Roman" pitchFamily="18" charset="0"/>
              </a:rPr>
              <a:t>01-12.10.2018r. panie przebywały </a:t>
            </a:r>
            <a:r>
              <a:rPr lang="pl-PL" b="1" dirty="0">
                <a:latin typeface="+mj-lt"/>
                <a:cs typeface="Times New Roman" pitchFamily="18" charset="0"/>
              </a:rPr>
              <a:t>w Cork, w Irlandii. </a:t>
            </a:r>
            <a:r>
              <a:rPr lang="pl-PL" b="1" dirty="0" smtClean="0">
                <a:latin typeface="+mj-lt"/>
                <a:cs typeface="Times New Roman" pitchFamily="18" charset="0"/>
              </a:rPr>
              <a:t>Doskonaliły </a:t>
            </a:r>
            <a:r>
              <a:rPr lang="pl-PL" b="1" dirty="0">
                <a:latin typeface="+mj-lt"/>
                <a:cs typeface="Times New Roman" pitchFamily="18" charset="0"/>
              </a:rPr>
              <a:t>swój angielski na kursie językowym </a:t>
            </a:r>
            <a:r>
              <a:rPr lang="pl-PL" b="1" dirty="0" smtClean="0">
                <a:latin typeface="+mj-lt"/>
                <a:cs typeface="Times New Roman" pitchFamily="18" charset="0"/>
              </a:rPr>
              <a:t>w </a:t>
            </a:r>
            <a:r>
              <a:rPr lang="pl-PL" b="1" dirty="0">
                <a:latin typeface="+mj-lt"/>
                <a:cs typeface="Times New Roman" pitchFamily="18" charset="0"/>
              </a:rPr>
              <a:t>Cork </a:t>
            </a:r>
            <a:r>
              <a:rPr lang="pl-PL" b="1" dirty="0" err="1">
                <a:latin typeface="+mj-lt"/>
                <a:cs typeface="Times New Roman" pitchFamily="18" charset="0"/>
              </a:rPr>
              <a:t>English</a:t>
            </a:r>
            <a:r>
              <a:rPr lang="pl-PL" b="1" dirty="0">
                <a:latin typeface="+mj-lt"/>
                <a:cs typeface="Times New Roman" pitchFamily="18" charset="0"/>
              </a:rPr>
              <a:t> College. Zajęcia były bardzo intensywne i odbywały się w trzech modułach, każdy z innym nauczycielem. We wtorki, środy i czwartki kończyły się o 16.20, a w poniedziałki i piątki o 13.20. </a:t>
            </a:r>
            <a:r>
              <a:rPr lang="pl-PL" b="1" dirty="0" smtClean="0">
                <a:latin typeface="+mj-lt"/>
                <a:cs typeface="Times New Roman" pitchFamily="18" charset="0"/>
              </a:rPr>
              <a:t>Panie zachwyciła atmosfera </a:t>
            </a:r>
            <a:r>
              <a:rPr lang="pl-PL" b="1" dirty="0">
                <a:latin typeface="+mj-lt"/>
                <a:cs typeface="Times New Roman" pitchFamily="18" charset="0"/>
              </a:rPr>
              <a:t>na zajęciach - pełna życzliwości i zrozumienia. Nauczyciele byli zawsze gotowi do pomocy, dodatkowych wyjaśnień, otwarci na współpracę. Dzięki temu nauka była przyjemnością. Oczywiście podczas </a:t>
            </a:r>
            <a:r>
              <a:rPr lang="pl-PL" b="1" dirty="0" smtClean="0">
                <a:latin typeface="+mj-lt"/>
                <a:cs typeface="Times New Roman" pitchFamily="18" charset="0"/>
              </a:rPr>
              <a:t> </a:t>
            </a:r>
            <a:r>
              <a:rPr lang="pl-PL" b="1" dirty="0">
                <a:latin typeface="+mj-lt"/>
                <a:cs typeface="Times New Roman" pitchFamily="18" charset="0"/>
              </a:rPr>
              <a:t>pobytu, mimo dużej ilości nauki w szkole, </a:t>
            </a:r>
            <a:r>
              <a:rPr lang="pl-PL" b="1" dirty="0" smtClean="0">
                <a:latin typeface="+mj-lt"/>
                <a:cs typeface="Times New Roman" pitchFamily="18" charset="0"/>
              </a:rPr>
              <a:t>znalazły panie </a:t>
            </a:r>
            <a:r>
              <a:rPr lang="pl-PL" b="1" dirty="0">
                <a:latin typeface="+mj-lt"/>
                <a:cs typeface="Times New Roman" pitchFamily="18" charset="0"/>
              </a:rPr>
              <a:t>czas na zwiedzanie </a:t>
            </a:r>
            <a:r>
              <a:rPr lang="pl-PL" b="1" dirty="0" smtClean="0">
                <a:latin typeface="+mj-lt"/>
                <a:cs typeface="Times New Roman" pitchFamily="18" charset="0"/>
              </a:rPr>
              <a:t>Cork</a:t>
            </a:r>
            <a:r>
              <a:rPr lang="pl-PL" b="1" dirty="0">
                <a:latin typeface="+mj-lt"/>
                <a:cs typeface="Times New Roman" pitchFamily="18" charset="0"/>
              </a:rPr>
              <a:t> </a:t>
            </a:r>
            <a:r>
              <a:rPr lang="pl-PL" b="1" dirty="0" smtClean="0">
                <a:latin typeface="+mj-lt"/>
                <a:cs typeface="Times New Roman" pitchFamily="18" charset="0"/>
              </a:rPr>
              <a:t>i </a:t>
            </a:r>
            <a:r>
              <a:rPr lang="pl-PL" b="1" dirty="0">
                <a:latin typeface="+mj-lt"/>
                <a:cs typeface="Times New Roman" pitchFamily="18" charset="0"/>
              </a:rPr>
              <a:t>okolic. </a:t>
            </a:r>
            <a:r>
              <a:rPr lang="pl-PL" b="1" dirty="0" smtClean="0">
                <a:latin typeface="+mj-lt"/>
                <a:cs typeface="Times New Roman" pitchFamily="18" charset="0"/>
              </a:rPr>
              <a:t>Odwiedziły  </a:t>
            </a:r>
            <a:r>
              <a:rPr lang="pl-PL" b="1" dirty="0" err="1">
                <a:latin typeface="+mj-lt"/>
                <a:cs typeface="Times New Roman" pitchFamily="18" charset="0"/>
              </a:rPr>
              <a:t>Cobh</a:t>
            </a:r>
            <a:r>
              <a:rPr lang="pl-PL" b="1" dirty="0">
                <a:latin typeface="+mj-lt"/>
                <a:cs typeface="Times New Roman" pitchFamily="18" charset="0"/>
              </a:rPr>
              <a:t>, </a:t>
            </a:r>
            <a:r>
              <a:rPr lang="pl-PL" b="1" dirty="0" smtClean="0">
                <a:latin typeface="+mj-lt"/>
                <a:cs typeface="Times New Roman" pitchFamily="18" charset="0"/>
              </a:rPr>
              <a:t>małe miasteczko </a:t>
            </a:r>
            <a:r>
              <a:rPr lang="pl-PL" b="1" dirty="0">
                <a:latin typeface="+mj-lt"/>
                <a:cs typeface="Times New Roman" pitchFamily="18" charset="0"/>
              </a:rPr>
              <a:t>w hrabstwie Cork, z którego to ponad 100 lat temu wypłynął w rejs do Nowego Jorku Titanic. </a:t>
            </a:r>
            <a:r>
              <a:rPr lang="pl-PL" b="1" dirty="0" smtClean="0">
                <a:latin typeface="+mj-lt"/>
                <a:cs typeface="Times New Roman" pitchFamily="18" charset="0"/>
              </a:rPr>
              <a:t>W weekend wybrały się </a:t>
            </a:r>
            <a:r>
              <a:rPr lang="pl-PL" b="1" dirty="0">
                <a:latin typeface="+mj-lt"/>
                <a:cs typeface="Times New Roman" pitchFamily="18" charset="0"/>
              </a:rPr>
              <a:t>na wycieczkę nad Ocean Atlantycki podziwiać irlandzki cud natury czyli Klify Moheru oraz do </a:t>
            </a:r>
            <a:r>
              <a:rPr lang="pl-PL" b="1" dirty="0" smtClean="0">
                <a:latin typeface="+mj-lt"/>
                <a:cs typeface="Times New Roman" pitchFamily="18" charset="0"/>
              </a:rPr>
              <a:t>miasteczko </a:t>
            </a:r>
            <a:r>
              <a:rPr lang="pl-PL" b="1" dirty="0" err="1">
                <a:latin typeface="+mj-lt"/>
                <a:cs typeface="Times New Roman" pitchFamily="18" charset="0"/>
              </a:rPr>
              <a:t>Dingle</a:t>
            </a:r>
            <a:r>
              <a:rPr lang="pl-PL" b="1" dirty="0">
                <a:latin typeface="+mj-lt"/>
                <a:cs typeface="Times New Roman" pitchFamily="18" charset="0"/>
              </a:rPr>
              <a:t> </a:t>
            </a:r>
            <a:r>
              <a:rPr lang="pl-PL" b="1" dirty="0" smtClean="0">
                <a:latin typeface="+mj-lt"/>
                <a:cs typeface="Times New Roman" pitchFamily="18" charset="0"/>
              </a:rPr>
              <a:t>położone </a:t>
            </a:r>
            <a:r>
              <a:rPr lang="pl-PL" b="1" dirty="0">
                <a:latin typeface="+mj-lt"/>
                <a:cs typeface="Times New Roman" pitchFamily="18" charset="0"/>
              </a:rPr>
              <a:t>w hrabstwie </a:t>
            </a:r>
            <a:r>
              <a:rPr lang="pl-PL" b="1" dirty="0" err="1">
                <a:latin typeface="+mj-lt"/>
                <a:cs typeface="Times New Roman" pitchFamily="18" charset="0"/>
              </a:rPr>
              <a:t>Kerry</a:t>
            </a:r>
            <a:r>
              <a:rPr lang="pl-PL" b="1" dirty="0">
                <a:latin typeface="+mj-lt"/>
                <a:cs typeface="Times New Roman" pitchFamily="18" charset="0"/>
              </a:rPr>
              <a:t> nad malowniczą </a:t>
            </a:r>
            <a:r>
              <a:rPr lang="pl-PL" b="1" dirty="0" smtClean="0">
                <a:latin typeface="+mj-lt"/>
                <a:cs typeface="Times New Roman" pitchFamily="18" charset="0"/>
              </a:rPr>
              <a:t>zatoką </a:t>
            </a:r>
            <a:r>
              <a:rPr lang="pl-PL" b="1" dirty="0">
                <a:latin typeface="+mj-lt"/>
                <a:cs typeface="Times New Roman" pitchFamily="18" charset="0"/>
              </a:rPr>
              <a:t>na półwyspie.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MOBILNOŚĆ DRUGA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>Kurs językowy w Irlandii</a:t>
            </a:r>
            <a:br>
              <a:rPr lang="pl-PL" sz="2400" b="1" dirty="0" smtClean="0"/>
            </a:br>
            <a:r>
              <a:rPr lang="pl-PL" sz="2400" b="1" dirty="0" smtClean="0"/>
              <a:t> Edyta Podolak i Joanna Sawińska-Majer</a:t>
            </a:r>
            <a:endParaRPr lang="pl-PL" sz="2400" dirty="0"/>
          </a:p>
        </p:txBody>
      </p:sp>
    </p:spTree>
  </p:cSld>
  <p:clrMapOvr>
    <a:masterClrMapping/>
  </p:clrMapOvr>
  <p:transition spd="slow" advClick="0" advTm="3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76672"/>
            <a:ext cx="4644008" cy="2606449"/>
          </a:xfrm>
          <a:prstGeom prst="rect">
            <a:avLst/>
          </a:prstGeom>
        </p:spPr>
      </p:pic>
      <p:pic>
        <p:nvPicPr>
          <p:cNvPr id="3" name="Obraz 2" descr="M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5773471" cy="3240360"/>
          </a:xfrm>
          <a:prstGeom prst="rect">
            <a:avLst/>
          </a:prstGeom>
        </p:spPr>
      </p:pic>
      <p:pic>
        <p:nvPicPr>
          <p:cNvPr id="4" name="Obraz 3" descr="M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08720"/>
            <a:ext cx="3930503" cy="2205995"/>
          </a:xfrm>
          <a:prstGeom prst="rect">
            <a:avLst/>
          </a:prstGeom>
        </p:spPr>
      </p:pic>
      <p:pic>
        <p:nvPicPr>
          <p:cNvPr id="6" name="Obraz 5" descr="MP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780928"/>
            <a:ext cx="2862554" cy="374006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08-19.10.2018r. panie uczestniczyły w kursie </a:t>
            </a:r>
            <a:r>
              <a:rPr lang="pl-PL" sz="3500" b="1" dirty="0">
                <a:latin typeface="+mj-lt"/>
                <a:cs typeface="Times New Roman" pitchFamily="18" charset="0"/>
              </a:rPr>
              <a:t>języka angielskiego dla dorosłych –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Geneal</a:t>
            </a:r>
            <a:r>
              <a:rPr lang="pl-PL" sz="3500" b="1" dirty="0">
                <a:latin typeface="+mj-lt"/>
                <a:cs typeface="Times New Roman" pitchFamily="18" charset="0"/>
              </a:rPr>
              <a:t> 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English-30, w szkole </a:t>
            </a:r>
            <a:r>
              <a:rPr lang="pl-PL" sz="3500" b="1" dirty="0">
                <a:latin typeface="+mj-lt"/>
                <a:cs typeface="Times New Roman" pitchFamily="18" charset="0"/>
              </a:rPr>
              <a:t>ESE-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European</a:t>
            </a:r>
            <a:r>
              <a:rPr lang="pl-PL" sz="3500" b="1" dirty="0">
                <a:latin typeface="+mj-lt"/>
                <a:cs typeface="Times New Roman" pitchFamily="18" charset="0"/>
              </a:rPr>
              <a:t>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School</a:t>
            </a:r>
            <a:r>
              <a:rPr lang="pl-PL" sz="3500" b="1" dirty="0">
                <a:latin typeface="+mj-lt"/>
                <a:cs typeface="Times New Roman" pitchFamily="18" charset="0"/>
              </a:rPr>
              <a:t> of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English</a:t>
            </a:r>
            <a:r>
              <a:rPr lang="pl-PL" sz="3500" b="1" dirty="0">
                <a:latin typeface="+mj-lt"/>
                <a:cs typeface="Times New Roman" pitchFamily="18" charset="0"/>
              </a:rPr>
              <a:t>, Learning for Life z siedzibą w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St.Julian’s</a:t>
            </a:r>
            <a:r>
              <a:rPr lang="pl-PL" sz="3500" b="1" dirty="0">
                <a:latin typeface="+mj-lt"/>
                <a:cs typeface="Times New Roman" pitchFamily="18" charset="0"/>
              </a:rPr>
              <a:t> na 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Malcie. W jednej grupie z uczestnikami </a:t>
            </a:r>
            <a:r>
              <a:rPr lang="pl-PL" sz="3500" b="1" dirty="0">
                <a:latin typeface="+mj-lt"/>
                <a:cs typeface="Times New Roman" pitchFamily="18" charset="0"/>
              </a:rPr>
              <a:t>z Brazylii, Turcji, Japonii, Korei, Austrii 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, Słowacji i Niemiec, nauczycielami </a:t>
            </a:r>
            <a:r>
              <a:rPr lang="pl-PL" sz="3500" b="1" dirty="0">
                <a:latin typeface="+mj-lt"/>
                <a:cs typeface="Times New Roman" pitchFamily="18" charset="0"/>
              </a:rPr>
              <a:t>byli Joseph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Hazelwood</a:t>
            </a:r>
            <a:r>
              <a:rPr lang="pl-PL" sz="3500" b="1" dirty="0">
                <a:latin typeface="+mj-lt"/>
                <a:cs typeface="Times New Roman" pitchFamily="18" charset="0"/>
              </a:rPr>
              <a:t> 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, profesor z Oxfordu i </a:t>
            </a:r>
            <a:r>
              <a:rPr lang="pl-PL" sz="3500" b="1" dirty="0">
                <a:latin typeface="+mj-lt"/>
                <a:cs typeface="Times New Roman" pitchFamily="18" charset="0"/>
              </a:rPr>
              <a:t>Rafael Ferreira 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Carrera. </a:t>
            </a:r>
            <a:r>
              <a:rPr lang="pl-PL" sz="3500" b="1" dirty="0">
                <a:latin typeface="+mj-lt"/>
                <a:cs typeface="Times New Roman" pitchFamily="18" charset="0"/>
              </a:rPr>
              <a:t>Nauka języka angielskiego ukierunkowana 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była </a:t>
            </a:r>
            <a:r>
              <a:rPr lang="pl-PL" sz="3500" b="1" dirty="0">
                <a:latin typeface="+mj-lt"/>
                <a:cs typeface="Times New Roman" pitchFamily="18" charset="0"/>
              </a:rPr>
              <a:t>na 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doskonalenie umiejętności </a:t>
            </a:r>
            <a:r>
              <a:rPr lang="pl-PL" sz="3500" b="1" dirty="0">
                <a:latin typeface="+mj-lt"/>
                <a:cs typeface="Times New Roman" pitchFamily="18" charset="0"/>
              </a:rPr>
              <a:t>rozumienia przekazywanych informacji, płynności w mówieniu i 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zachowania </a:t>
            </a:r>
            <a:r>
              <a:rPr lang="pl-PL" sz="3500" b="1" dirty="0">
                <a:latin typeface="+mj-lt"/>
                <a:cs typeface="Times New Roman" pitchFamily="18" charset="0"/>
              </a:rPr>
              <a:t>w sytuacjach codziennych. Oprócz tego nauczyciele dużą wagę przywiązywali do strony gramatycznej języka i poprawności wymowy. Każdego dnia 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zajęcia trwały </a:t>
            </a:r>
            <a:r>
              <a:rPr lang="pl-PL" sz="3500" b="1" dirty="0">
                <a:latin typeface="+mj-lt"/>
                <a:cs typeface="Times New Roman" pitchFamily="18" charset="0"/>
              </a:rPr>
              <a:t>6 godzin lekcyjnych 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i </a:t>
            </a:r>
            <a:r>
              <a:rPr lang="pl-PL" sz="3500" b="1" dirty="0">
                <a:latin typeface="+mj-lt"/>
                <a:cs typeface="Times New Roman" pitchFamily="18" charset="0"/>
              </a:rPr>
              <a:t>kończyły się o godz. 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14.30. Po zajęciach panie zwiedzały </a:t>
            </a:r>
            <a:r>
              <a:rPr lang="pl-PL" sz="3500" b="1" dirty="0">
                <a:latin typeface="+mj-lt"/>
                <a:cs typeface="Times New Roman" pitchFamily="18" charset="0"/>
              </a:rPr>
              <a:t>piękne i urokliwe zakątki 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Malty</a:t>
            </a:r>
            <a:r>
              <a:rPr lang="pl-PL" sz="3500" b="1" dirty="0">
                <a:latin typeface="+mj-lt"/>
                <a:cs typeface="Times New Roman" pitchFamily="18" charset="0"/>
              </a:rPr>
              <a:t> 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tj.: </a:t>
            </a:r>
            <a:r>
              <a:rPr lang="pl-PL" sz="3500" b="1" dirty="0" err="1" smtClean="0">
                <a:latin typeface="+mj-lt"/>
                <a:cs typeface="Times New Roman" pitchFamily="18" charset="0"/>
              </a:rPr>
              <a:t>Sliemę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, </a:t>
            </a:r>
            <a:r>
              <a:rPr lang="pl-PL" sz="3500" b="1" dirty="0">
                <a:latin typeface="+mj-lt"/>
                <a:cs typeface="Times New Roman" pitchFamily="18" charset="0"/>
              </a:rPr>
              <a:t>Golden Bay,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Dingli</a:t>
            </a:r>
            <a:r>
              <a:rPr lang="pl-PL" sz="3500" b="1" dirty="0">
                <a:latin typeface="+mj-lt"/>
                <a:cs typeface="Times New Roman" pitchFamily="18" charset="0"/>
              </a:rPr>
              <a:t>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Cliffs</a:t>
            </a:r>
            <a:r>
              <a:rPr lang="pl-PL" sz="3500" b="1" dirty="0">
                <a:latin typeface="+mj-lt"/>
                <a:cs typeface="Times New Roman" pitchFamily="18" charset="0"/>
              </a:rPr>
              <a:t>,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Popeye’s</a:t>
            </a:r>
            <a:r>
              <a:rPr lang="pl-PL" sz="3500" b="1" dirty="0">
                <a:latin typeface="+mj-lt"/>
                <a:cs typeface="Times New Roman" pitchFamily="18" charset="0"/>
              </a:rPr>
              <a:t> </a:t>
            </a:r>
            <a:r>
              <a:rPr lang="pl-PL" sz="3500" b="1" dirty="0" err="1" smtClean="0">
                <a:latin typeface="+mj-lt"/>
                <a:cs typeface="Times New Roman" pitchFamily="18" charset="0"/>
              </a:rPr>
              <a:t>Village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 oraz stolicę Vallettę. W weekend udały się na wycieczkę na Gozo i Błękitną Lagunę, która jest niewątpliwie najpiękniejszą atrakcją Malty. Dzięki mieszkaniu u rodziny maltańskiej panie mogły też poznać zwyczaje panujące w domu maltańskim i poznać </a:t>
            </a:r>
            <a:r>
              <a:rPr lang="pl-PL" sz="3500" b="1" dirty="0" err="1" smtClean="0">
                <a:latin typeface="+mj-lt"/>
                <a:cs typeface="Times New Roman" pitchFamily="18" charset="0"/>
              </a:rPr>
              <a:t>tracyjną</a:t>
            </a:r>
            <a:r>
              <a:rPr lang="pl-PL" sz="3500" b="1" dirty="0" smtClean="0">
                <a:latin typeface="+mj-lt"/>
                <a:cs typeface="Times New Roman" pitchFamily="18" charset="0"/>
              </a:rPr>
              <a:t> maltańska kuchnię.</a:t>
            </a:r>
            <a:endParaRPr lang="pl-PL" sz="3500" b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MOBILNOŚĆ TRZECIA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>Kurs językowy na Malcie</a:t>
            </a:r>
            <a:br>
              <a:rPr lang="pl-PL" sz="2400" b="1" dirty="0" smtClean="0"/>
            </a:br>
            <a:r>
              <a:rPr lang="pl-PL" sz="2400" b="1" dirty="0" smtClean="0"/>
              <a:t>Grażyna Sztanga i Katarzyna </a:t>
            </a:r>
            <a:r>
              <a:rPr lang="pl-PL" sz="2400" b="1" dirty="0" err="1" smtClean="0"/>
              <a:t>Połońska</a:t>
            </a:r>
            <a:r>
              <a:rPr lang="pl-PL" sz="2400" b="1" dirty="0" smtClean="0"/>
              <a:t> </a:t>
            </a:r>
            <a:endParaRPr lang="pl-PL" sz="2400" dirty="0"/>
          </a:p>
        </p:txBody>
      </p:sp>
    </p:spTree>
  </p:cSld>
  <p:clrMapOvr>
    <a:masterClrMapping/>
  </p:clrMapOvr>
  <p:transition spd="slow" advClick="0" advTm="3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86200"/>
            <a:ext cx="3960440" cy="2970330"/>
          </a:xfrm>
          <a:prstGeom prst="rect">
            <a:avLst/>
          </a:prstGeom>
        </p:spPr>
      </p:pic>
      <p:pic>
        <p:nvPicPr>
          <p:cNvPr id="9" name="Obraz 8" descr="P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4098032" cy="2351246"/>
          </a:xfrm>
          <a:prstGeom prst="rect">
            <a:avLst/>
          </a:prstGeom>
        </p:spPr>
      </p:pic>
      <p:pic>
        <p:nvPicPr>
          <p:cNvPr id="12" name="Obraz 11" descr="PZ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780928"/>
            <a:ext cx="5184576" cy="3888432"/>
          </a:xfrm>
          <a:prstGeom prst="rect">
            <a:avLst/>
          </a:prstGeom>
        </p:spPr>
      </p:pic>
      <p:pic>
        <p:nvPicPr>
          <p:cNvPr id="18" name="Obraz 17" descr="P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4962128" cy="372159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>
                <a:latin typeface="+mj-lt"/>
                <a:cs typeface="Times New Roman" pitchFamily="18" charset="0"/>
              </a:rPr>
              <a:t>28.01-08.02.2019 pan uczestniczył w kursie językowym  języka angielskiego wraz z nauczycielkami  </a:t>
            </a:r>
            <a:r>
              <a:rPr lang="pl-PL" b="1" dirty="0">
                <a:latin typeface="+mj-lt"/>
                <a:cs typeface="Times New Roman" pitchFamily="18" charset="0"/>
              </a:rPr>
              <a:t>z Włoch, </a:t>
            </a:r>
            <a:r>
              <a:rPr lang="pl-PL" b="1" dirty="0" smtClean="0">
                <a:latin typeface="+mj-lt"/>
                <a:cs typeface="Times New Roman" pitchFamily="18" charset="0"/>
              </a:rPr>
              <a:t>Belgii i Francji</a:t>
            </a:r>
            <a:r>
              <a:rPr lang="pl-PL" b="1" dirty="0">
                <a:latin typeface="+mj-lt"/>
                <a:cs typeface="Times New Roman" pitchFamily="18" charset="0"/>
              </a:rPr>
              <a:t>. </a:t>
            </a:r>
            <a:r>
              <a:rPr lang="pl-PL" b="1" dirty="0" smtClean="0">
                <a:latin typeface="+mj-lt"/>
                <a:cs typeface="Times New Roman" pitchFamily="18" charset="0"/>
              </a:rPr>
              <a:t/>
            </a:r>
            <a:br>
              <a:rPr lang="pl-PL" b="1" dirty="0" smtClean="0">
                <a:latin typeface="+mj-lt"/>
                <a:cs typeface="Times New Roman" pitchFamily="18" charset="0"/>
              </a:rPr>
            </a:br>
            <a:r>
              <a:rPr lang="pl-PL" b="1" dirty="0" smtClean="0">
                <a:latin typeface="+mj-lt"/>
                <a:cs typeface="Times New Roman" pitchFamily="18" charset="0"/>
              </a:rPr>
              <a:t>W trakcie kursu poznawał angielską </a:t>
            </a:r>
            <a:r>
              <a:rPr lang="pl-PL" b="1" dirty="0">
                <a:latin typeface="+mj-lt"/>
                <a:cs typeface="Times New Roman" pitchFamily="18" charset="0"/>
              </a:rPr>
              <a:t>literaturę, gramatykę, kulturę, kuchnię i zwyczaje. W ramach projektu </a:t>
            </a:r>
            <a:r>
              <a:rPr lang="pl-PL" b="1" dirty="0" smtClean="0">
                <a:latin typeface="+mj-lt"/>
                <a:cs typeface="Times New Roman" pitchFamily="18" charset="0"/>
              </a:rPr>
              <a:t>wziął także </a:t>
            </a:r>
            <a:r>
              <a:rPr lang="pl-PL" b="1" dirty="0">
                <a:latin typeface="+mj-lt"/>
                <a:cs typeface="Times New Roman" pitchFamily="18" charset="0"/>
              </a:rPr>
              <a:t>udział w czterech wycieczkach krajoznawczych poznając okolice Oxfordu oraz samo miasto uniwersyteckie, które okazało się wyjątkowo piękne. Kolejną ciekawostką było zwiedzanie Muzeum Historii Naturalnej w </a:t>
            </a:r>
            <a:r>
              <a:rPr lang="pl-PL" b="1" dirty="0" err="1" smtClean="0">
                <a:latin typeface="+mj-lt"/>
                <a:cs typeface="Times New Roman" pitchFamily="18" charset="0"/>
              </a:rPr>
              <a:t>Oxordzie</a:t>
            </a:r>
            <a:r>
              <a:rPr lang="pl-PL" b="1" dirty="0" smtClean="0">
                <a:latin typeface="+mj-lt"/>
                <a:cs typeface="Times New Roman" pitchFamily="18" charset="0"/>
              </a:rPr>
              <a:t>, gdzie </a:t>
            </a:r>
            <a:r>
              <a:rPr lang="pl-PL" b="1" dirty="0">
                <a:latin typeface="+mj-lt"/>
                <a:cs typeface="Times New Roman" pitchFamily="18" charset="0"/>
              </a:rPr>
              <a:t>pokazywano wystawę na temat ewolucji człowieka. Dzięki temu, </a:t>
            </a:r>
            <a:r>
              <a:rPr lang="pl-PL" b="1" dirty="0" smtClean="0">
                <a:latin typeface="+mj-lt"/>
                <a:cs typeface="Times New Roman" pitchFamily="18" charset="0"/>
              </a:rPr>
              <a:t>że przez </a:t>
            </a:r>
            <a:r>
              <a:rPr lang="pl-PL" b="1" dirty="0">
                <a:latin typeface="+mj-lt"/>
                <a:cs typeface="Times New Roman" pitchFamily="18" charset="0"/>
              </a:rPr>
              <a:t>czas trwania kursu </a:t>
            </a:r>
            <a:r>
              <a:rPr lang="pl-PL" b="1" dirty="0" smtClean="0">
                <a:latin typeface="+mj-lt"/>
                <a:cs typeface="Times New Roman" pitchFamily="18" charset="0"/>
              </a:rPr>
              <a:t>mieszkał </a:t>
            </a:r>
            <a:r>
              <a:rPr lang="pl-PL" b="1" dirty="0">
                <a:latin typeface="+mj-lt"/>
                <a:cs typeface="Times New Roman" pitchFamily="18" charset="0"/>
              </a:rPr>
              <a:t>u brytyjskiej rodziny </a:t>
            </a:r>
            <a:r>
              <a:rPr lang="pl-PL" b="1" dirty="0" smtClean="0">
                <a:latin typeface="+mj-lt"/>
                <a:cs typeface="Times New Roman" pitchFamily="18" charset="0"/>
              </a:rPr>
              <a:t>miał okazję </a:t>
            </a:r>
            <a:r>
              <a:rPr lang="pl-PL" b="1" dirty="0">
                <a:latin typeface="+mj-lt"/>
                <a:cs typeface="Times New Roman" pitchFamily="18" charset="0"/>
              </a:rPr>
              <a:t>poznać „od podszewki” brytyjskie codzienne zwyczaje i zobaczyć </a:t>
            </a:r>
            <a:r>
              <a:rPr lang="pl-PL" b="1" dirty="0" smtClean="0">
                <a:latin typeface="+mj-lt"/>
                <a:cs typeface="Times New Roman" pitchFamily="18" charset="0"/>
              </a:rPr>
              <a:t>zwykłe życia Brytyjskiej rodziny. </a:t>
            </a:r>
            <a:r>
              <a:rPr lang="pl-PL" b="1" dirty="0">
                <a:latin typeface="+mj-lt"/>
                <a:cs typeface="Times New Roman" pitchFamily="18" charset="0"/>
              </a:rPr>
              <a:t>Wyzwaniem okazało się poruszanie po mieście, korzystanie z komunikacji miejskiej czy zwyczajne robienie zakupów – jednak Anglicy okazali się ludźmi bardzo </a:t>
            </a:r>
            <a:r>
              <a:rPr lang="pl-PL" b="1" dirty="0" smtClean="0">
                <a:latin typeface="+mj-lt"/>
                <a:cs typeface="Times New Roman" pitchFamily="18" charset="0"/>
              </a:rPr>
              <a:t>przyjacielskimi i pomocnymi.</a:t>
            </a:r>
            <a:endParaRPr lang="pl-PL" b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 smtClean="0"/>
              <a:t>MOBILNOŚĆ CZWARTA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b="1" dirty="0" smtClean="0"/>
              <a:t>Kurs językowy w Wielkiej Brytanii</a:t>
            </a:r>
            <a:br>
              <a:rPr lang="pl-PL" sz="2200" b="1" dirty="0" smtClean="0"/>
            </a:br>
            <a:r>
              <a:rPr lang="pl-PL" sz="2200" b="1" dirty="0" smtClean="0"/>
              <a:t>Bartosz Biały</a:t>
            </a:r>
            <a:endParaRPr lang="pl-PL" sz="2200" dirty="0"/>
          </a:p>
        </p:txBody>
      </p:sp>
    </p:spTree>
  </p:cSld>
  <p:clrMapOvr>
    <a:masterClrMapping/>
  </p:clrMapOvr>
  <p:transition spd="slow" advClick="0" advTm="30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722</TotalTime>
  <Words>54</Words>
  <Application>Microsoft Office PowerPoint</Application>
  <PresentationFormat>Pokaz na ekranie (4:3)</PresentationFormat>
  <Paragraphs>27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Aharoni</vt:lpstr>
      <vt:lpstr>Lucida Sans Unicode</vt:lpstr>
      <vt:lpstr>Times New Roman</vt:lpstr>
      <vt:lpstr>Verdana</vt:lpstr>
      <vt:lpstr>Wingdings 2</vt:lpstr>
      <vt:lpstr>Wingdings 3</vt:lpstr>
      <vt:lpstr>Hol</vt:lpstr>
      <vt:lpstr>Zespół Szkół Ogólnokształcących  nr 2 im. Karola Wojtyły  w Lęborku</vt:lpstr>
      <vt:lpstr>Prezentacja programu PowerPoint</vt:lpstr>
      <vt:lpstr>MOBILNOŚĆ PIERWSZA Kurs metodyczny na Malcie Iwona Tyburska</vt:lpstr>
      <vt:lpstr>Prezentacja programu PowerPoint</vt:lpstr>
      <vt:lpstr>MOBILNOŚĆ DRUGA Kurs językowy w Irlandii  Edyta Podolak i Joanna Sawińska-Majer</vt:lpstr>
      <vt:lpstr>Prezentacja programu PowerPoint</vt:lpstr>
      <vt:lpstr>MOBILNOŚĆ TRZECIA Kurs językowy na Malcie Grażyna Sztanga i Katarzyna Połońska </vt:lpstr>
      <vt:lpstr>Prezentacja programu PowerPoint</vt:lpstr>
      <vt:lpstr>MOBILNOŚĆ CZWARTA Kurs językowy w Wielkiej Brytanii Bartosz Biały</vt:lpstr>
      <vt:lpstr>Prezentacja programu PowerPoint</vt:lpstr>
      <vt:lpstr>MOBILNOŚĆ PIĄTA Kurs metodyczny w Niemczech Andrzej Lewandowski</vt:lpstr>
      <vt:lpstr>Prezentacja programu PowerPoint</vt:lpstr>
      <vt:lpstr>DZIELENIE SIĘ WIEDZĄ I DOŚWIADCZENIEM</vt:lpstr>
      <vt:lpstr>Prezentacja programu PowerPoint</vt:lpstr>
      <vt:lpstr>Panie Sztanga i Połońska przeprowadziły wśród uczniów szkoły,  także konkurs wiedzy o Malcie. </vt:lpstr>
      <vt:lpstr>Panie Podolak i Sawińska-Majer przeprowadziły wśród uczniów szkoły konkurs wiedzy o  Irlandii</vt:lpstr>
      <vt:lpstr>Zorganizowano w szkole Happy St. Patrick’s Day!</vt:lpstr>
      <vt:lpstr>DZIELENIE SIĘ DOŚWIADCZENIEM NA RADZIE PEDAGOGICZNEJ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biblioteka</dc:creator>
  <cp:lastModifiedBy>Anna Bućko</cp:lastModifiedBy>
  <cp:revision>29</cp:revision>
  <dcterms:created xsi:type="dcterms:W3CDTF">2019-10-07T07:56:18Z</dcterms:created>
  <dcterms:modified xsi:type="dcterms:W3CDTF">2019-10-09T07:59:38Z</dcterms:modified>
</cp:coreProperties>
</file>